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media/image4.jpg" ContentType="image/jpeg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media/image7.jpg" ContentType="image/jpeg"/>
  <Override PartName="/ppt/media/image8.jpg" ContentType="image/jpeg"/>
  <Override PartName="/ppt/notesSlides/notesSlide3.xml" ContentType="application/vnd.openxmlformats-officedocument.presentationml.notesSlide+xml"/>
  <Override PartName="/ppt/media/image9.jpg" ContentType="image/jpeg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0" r:id="rId1"/>
  </p:sldMasterIdLst>
  <p:notesMasterIdLst>
    <p:notesMasterId r:id="rId23"/>
  </p:notesMasterIdLst>
  <p:handoutMasterIdLst>
    <p:handoutMasterId r:id="rId24"/>
  </p:handoutMasterIdLst>
  <p:sldIdLst>
    <p:sldId id="256" r:id="rId2"/>
    <p:sldId id="434" r:id="rId3"/>
    <p:sldId id="435" r:id="rId4"/>
    <p:sldId id="436" r:id="rId5"/>
    <p:sldId id="437" r:id="rId6"/>
    <p:sldId id="438" r:id="rId7"/>
    <p:sldId id="439" r:id="rId8"/>
    <p:sldId id="440" r:id="rId9"/>
    <p:sldId id="441" r:id="rId10"/>
    <p:sldId id="442" r:id="rId11"/>
    <p:sldId id="443" r:id="rId12"/>
    <p:sldId id="444" r:id="rId13"/>
    <p:sldId id="445" r:id="rId14"/>
    <p:sldId id="446" r:id="rId15"/>
    <p:sldId id="447" r:id="rId16"/>
    <p:sldId id="448" r:id="rId17"/>
    <p:sldId id="449" r:id="rId18"/>
    <p:sldId id="450" r:id="rId19"/>
    <p:sldId id="451" r:id="rId20"/>
    <p:sldId id="452" r:id="rId21"/>
    <p:sldId id="432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36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7" name="Confluent Admin" initials="CA [7]" lastIdx="1" clrIdx="6">
    <p:extLst/>
  </p:cmAuthor>
  <p:cmAuthor id="1" name="Confluent Admin" initials="CA" lastIdx="1" clrIdx="0">
    <p:extLst/>
  </p:cmAuthor>
  <p:cmAuthor id="8" name="Confluent Admin" initials="CA [8]" lastIdx="1" clrIdx="7">
    <p:extLst/>
  </p:cmAuthor>
  <p:cmAuthor id="2" name="Confluent Admin" initials="CA [2]" lastIdx="1" clrIdx="1">
    <p:extLst/>
  </p:cmAuthor>
  <p:cmAuthor id="9" name="Confluent Admin" initials="CA [9]" lastIdx="1" clrIdx="8">
    <p:extLst/>
  </p:cmAuthor>
  <p:cmAuthor id="3" name="Confluent Admin" initials="CA [3]" lastIdx="1" clrIdx="2">
    <p:extLst/>
  </p:cmAuthor>
  <p:cmAuthor id="10" name="Confluent Admin" initials="CA [10]" lastIdx="1" clrIdx="9">
    <p:extLst/>
  </p:cmAuthor>
  <p:cmAuthor id="4" name="Confluent Admin" initials="CA [4]" lastIdx="1" clrIdx="3">
    <p:extLst/>
  </p:cmAuthor>
  <p:cmAuthor id="11" name="Confluent Admin" initials="CA [11]" lastIdx="1" clrIdx="10">
    <p:extLst/>
  </p:cmAuthor>
  <p:cmAuthor id="5" name="Confluent Admin" initials="CA [5]" lastIdx="1" clrIdx="4">
    <p:extLst/>
  </p:cmAuthor>
  <p:cmAuthor id="12" name="Confluent Admin" initials="CA [12]" lastIdx="1" clrIdx="11">
    <p:extLst/>
  </p:cmAuthor>
  <p:cmAuthor id="6" name="Confluent Admin" initials="CA [6]" lastIdx="1" clrIdx="5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9D60"/>
    <a:srgbClr val="2898C1"/>
    <a:srgbClr val="7C7C7C"/>
    <a:srgbClr val="93C3E6"/>
    <a:srgbClr val="F2F2F2"/>
    <a:srgbClr val="171719"/>
    <a:srgbClr val="F7F7F7"/>
    <a:srgbClr val="0F2C41"/>
    <a:srgbClr val="2D2E36"/>
    <a:srgbClr val="4C4E5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791" autoAdjust="0"/>
    <p:restoredTop sz="86126" autoAdjust="0"/>
  </p:normalViewPr>
  <p:slideViewPr>
    <p:cSldViewPr snapToGrid="0">
      <p:cViewPr varScale="1">
        <p:scale>
          <a:sx n="101" d="100"/>
          <a:sy n="101" d="100"/>
        </p:scale>
        <p:origin x="232" y="344"/>
      </p:cViewPr>
      <p:guideLst>
        <p:guide orient="horz" pos="936"/>
        <p:guide pos="3840"/>
      </p:guideLst>
    </p:cSldViewPr>
  </p:slideViewPr>
  <p:notesTextViewPr>
    <p:cViewPr>
      <p:scale>
        <a:sx n="110" d="100"/>
        <a:sy n="110" d="100"/>
      </p:scale>
      <p:origin x="0" y="0"/>
    </p:cViewPr>
  </p:notesTextViewPr>
  <p:sorterViewPr>
    <p:cViewPr>
      <p:scale>
        <a:sx n="140" d="100"/>
        <a:sy n="140" d="100"/>
      </p:scale>
      <p:origin x="0" y="0"/>
    </p:cViewPr>
  </p:sorterViewPr>
  <p:notesViewPr>
    <p:cSldViewPr snapToGrid="0">
      <p:cViewPr varScale="1">
        <p:scale>
          <a:sx n="96" d="100"/>
          <a:sy n="96" d="100"/>
        </p:scale>
        <p:origin x="2464" y="16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handoutMaster" Target="handoutMasters/handoutMaster1.xml"/><Relationship Id="rId25" Type="http://schemas.openxmlformats.org/officeDocument/2006/relationships/commentAuthors" Target="commentAuthors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147BBF-DB16-4DF6-906A-D7E6C8C6F14A}" type="datetimeFigureOut">
              <a:rPr lang="en-US" smtClean="0"/>
              <a:t>11/21/16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4AB86B-FBA1-4305-AF70-1898120A18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49834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Roboto Light" panose="02000000000000000000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Roboto Light" panose="02000000000000000000" pitchFamily="2" charset="0"/>
              </a:defRPr>
            </a:lvl1pPr>
          </a:lstStyle>
          <a:p>
            <a:fld id="{575FED7B-3A4E-43E9-A076-58C3A92F5ED9}" type="datetimeFigureOut">
              <a:rPr lang="en-US" smtClean="0"/>
              <a:pPr/>
              <a:t>11/21/16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Roboto Light" panose="02000000000000000000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Roboto Light" panose="02000000000000000000" pitchFamily="2" charset="0"/>
              </a:defRPr>
            </a:lvl1pPr>
          </a:lstStyle>
          <a:p>
            <a:fld id="{19E8341D-AE57-437D-B2C8-156F0C64AEE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5470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70" name="Shape 1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70454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0" name="Shape 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12295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Shape 36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68" name="Shape 3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54394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Shape 49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00" name="Shape 5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98551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Shape 50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07" name="Shape 5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71796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Shape 52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21" name="Shape 5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58412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E8341D-AE57-437D-B2C8-156F0C64AEED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55315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Rectangle 8"/>
          <p:cNvSpPr/>
          <p:nvPr userDrawn="1"/>
        </p:nvSpPr>
        <p:spPr>
          <a:xfrm>
            <a:off x="3" y="0"/>
            <a:ext cx="58039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1" y="2813436"/>
            <a:ext cx="5791200" cy="615571"/>
          </a:xfrm>
        </p:spPr>
        <p:txBody>
          <a:bodyPr anchor="ctr"/>
          <a:lstStyle>
            <a:lvl1pPr algn="l">
              <a:defRPr sz="360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1" y="3549977"/>
            <a:ext cx="5791200" cy="788422"/>
          </a:xfrm>
        </p:spPr>
        <p:txBody>
          <a:bodyPr lIns="0">
            <a:normAutofit/>
          </a:bodyPr>
          <a:lstStyle>
            <a:lvl1pPr marL="0" indent="0" algn="l">
              <a:buNone/>
              <a:defRPr sz="1800">
                <a:solidFill>
                  <a:schemeClr val="tx2">
                    <a:lumMod val="75000"/>
                  </a:schemeClr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6096006" y="3429000"/>
            <a:ext cx="5791199" cy="0"/>
          </a:xfrm>
          <a:prstGeom prst="line">
            <a:avLst/>
          </a:prstGeom>
          <a:ln w="1270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/>
          <p:cNvGrpSpPr/>
          <p:nvPr userDrawn="1"/>
        </p:nvGrpSpPr>
        <p:grpSpPr>
          <a:xfrm>
            <a:off x="885406" y="2920700"/>
            <a:ext cx="4257681" cy="923330"/>
            <a:chOff x="416360" y="4228070"/>
            <a:chExt cx="4257681" cy="923330"/>
          </a:xfrm>
        </p:grpSpPr>
        <p:pic>
          <p:nvPicPr>
            <p:cNvPr id="4" name="Picture 3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6360" y="4228070"/>
              <a:ext cx="805969" cy="912341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 userDrawn="1"/>
          </p:nvSpPr>
          <p:spPr>
            <a:xfrm>
              <a:off x="1129865" y="4228070"/>
              <a:ext cx="3544176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1" cap="none" spc="300" smtClean="0">
                  <a:ln w="0"/>
                  <a:solidFill>
                    <a:srgbClr val="0070C0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Calibri" charset="0"/>
                  <a:ea typeface="Calibri" charset="0"/>
                  <a:cs typeface="Calibri" charset="0"/>
                </a:rPr>
                <a:t>ATAFIBERS</a:t>
              </a:r>
              <a:endParaRPr lang="en-US" sz="5400" b="1" cap="none" spc="300" dirty="0">
                <a:ln w="0"/>
                <a:solidFill>
                  <a:srgbClr val="0070C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" charset="0"/>
                <a:ea typeface="Calibri" charset="0"/>
                <a:cs typeface="Calibri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735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36378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04800" y="896815"/>
            <a:ext cx="11582400" cy="484188"/>
          </a:xfrm>
        </p:spPr>
        <p:txBody>
          <a:bodyPr lIns="0" rIns="0"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US" sz="2000" kern="1200" dirty="0" smtClean="0">
                <a:solidFill>
                  <a:schemeClr val="tx2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US" sz="2000" kern="1200" dirty="0" smtClean="0">
                <a:solidFill>
                  <a:schemeClr val="tx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US" sz="2000" kern="1200" dirty="0" smtClean="0">
                <a:solidFill>
                  <a:schemeClr val="tx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US" sz="2000" kern="1200" dirty="0" smtClean="0">
                <a:solidFill>
                  <a:schemeClr val="tx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US" sz="2000" kern="1200" dirty="0">
                <a:solidFill>
                  <a:schemeClr val="tx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3809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3" y="1028700"/>
            <a:ext cx="5499100" cy="514350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499" y="1028700"/>
            <a:ext cx="5473700" cy="51435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1924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idx="1"/>
          </p:nvPr>
        </p:nvSpPr>
        <p:spPr>
          <a:xfrm>
            <a:off x="304799" y="1028700"/>
            <a:ext cx="5499100" cy="823912"/>
          </a:xfrm>
        </p:spPr>
        <p:txBody>
          <a:bodyPr anchor="ctr">
            <a:normAutofit/>
          </a:bodyPr>
          <a:lstStyle>
            <a:lvl1pPr marL="0" indent="0">
              <a:buNone/>
              <a:defRPr sz="24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half" idx="2"/>
          </p:nvPr>
        </p:nvSpPr>
        <p:spPr>
          <a:xfrm>
            <a:off x="304801" y="1852612"/>
            <a:ext cx="5499099" cy="4319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3503" y="1028700"/>
            <a:ext cx="5473700" cy="823912"/>
          </a:xfrm>
        </p:spPr>
        <p:txBody>
          <a:bodyPr anchor="ctr">
            <a:normAutofit/>
          </a:bodyPr>
          <a:lstStyle>
            <a:lvl1pPr marL="0" indent="0">
              <a:buNone/>
              <a:defRPr sz="24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4"/>
          </p:nvPr>
        </p:nvSpPr>
        <p:spPr>
          <a:xfrm>
            <a:off x="6413503" y="1871662"/>
            <a:ext cx="5473700" cy="43005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304800" y="1852612"/>
            <a:ext cx="5499101" cy="0"/>
          </a:xfrm>
          <a:prstGeom prst="line">
            <a:avLst/>
          </a:prstGeom>
          <a:ln w="1270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>
            <a:off x="6413503" y="1852612"/>
            <a:ext cx="5473700" cy="0"/>
          </a:xfrm>
          <a:prstGeom prst="line">
            <a:avLst/>
          </a:prstGeom>
          <a:ln w="12700" cap="rnd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9331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6004" y="1028704"/>
            <a:ext cx="5791201" cy="5143501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800" y="1028700"/>
            <a:ext cx="5499101" cy="51435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81540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23852" y="3429000"/>
            <a:ext cx="11563349" cy="2743200"/>
          </a:xfrm>
        </p:spPr>
        <p:txBody>
          <a:bodyPr/>
          <a:lstStyle/>
          <a:p>
            <a:pPr lvl="0"/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304800" y="1028700"/>
            <a:ext cx="11582400" cy="230505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78883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2192000" cy="1282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1569411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27595" y="3748349"/>
            <a:ext cx="8136812" cy="615571"/>
          </a:xfrm>
        </p:spPr>
        <p:txBody>
          <a:bodyPr anchor="ctr"/>
          <a:lstStyle>
            <a:lvl1pPr algn="ctr"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27595" y="4384338"/>
            <a:ext cx="8136812" cy="78842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2029780" y="4363919"/>
            <a:ext cx="8132440" cy="0"/>
          </a:xfrm>
          <a:prstGeom prst="line">
            <a:avLst/>
          </a:prstGeom>
          <a:ln w="1270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/>
          <p:cNvGrpSpPr/>
          <p:nvPr userDrawn="1"/>
        </p:nvGrpSpPr>
        <p:grpSpPr>
          <a:xfrm>
            <a:off x="3967159" y="2517234"/>
            <a:ext cx="4257681" cy="923330"/>
            <a:chOff x="416360" y="4228070"/>
            <a:chExt cx="4257681" cy="923330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6360" y="4228070"/>
              <a:ext cx="805969" cy="912341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 userDrawn="1"/>
          </p:nvSpPr>
          <p:spPr>
            <a:xfrm>
              <a:off x="1129865" y="4228070"/>
              <a:ext cx="3544176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1" cap="none" spc="300" smtClean="0">
                  <a:ln w="0"/>
                  <a:solidFill>
                    <a:srgbClr val="0070C0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Calibri" charset="0"/>
                  <a:ea typeface="Calibri" charset="0"/>
                  <a:cs typeface="Calibri" charset="0"/>
                </a:rPr>
                <a:t>ATAFIBERS</a:t>
              </a:r>
              <a:endParaRPr lang="en-US" sz="5400" b="1" cap="none" spc="300" dirty="0">
                <a:ln w="0"/>
                <a:solidFill>
                  <a:srgbClr val="0070C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" charset="0"/>
                <a:ea typeface="Calibri" charset="0"/>
                <a:cs typeface="Calibri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49381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Relationship Id="rId11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6172200"/>
            <a:ext cx="12192000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8"/>
            <a:ext cx="11582405" cy="780253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28701"/>
            <a:ext cx="11582400" cy="49149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800100"/>
            <a:ext cx="12186000" cy="0"/>
          </a:xfrm>
          <a:prstGeom prst="line">
            <a:avLst/>
          </a:prstGeom>
          <a:ln w="2540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 userDrawn="1"/>
        </p:nvCxnSpPr>
        <p:spPr>
          <a:xfrm flipV="1">
            <a:off x="11677148" y="6430645"/>
            <a:ext cx="0" cy="182880"/>
          </a:xfrm>
          <a:prstGeom prst="line">
            <a:avLst/>
          </a:prstGeom>
          <a:ln w="1270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 userDrawn="1"/>
        </p:nvSpPr>
        <p:spPr>
          <a:xfrm>
            <a:off x="11326817" y="6393600"/>
            <a:ext cx="681317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fld id="{FEF255AE-D1B5-48C8-9BAF-95F2418C50F7}" type="slidenum">
              <a:rPr lang="en-US" sz="1200" b="0" smtClean="0">
                <a:solidFill>
                  <a:schemeClr val="accent1"/>
                </a:solidFill>
                <a:latin typeface="Calibri" charset="0"/>
                <a:ea typeface="Calibri" charset="0"/>
                <a:cs typeface="Calibri" charset="0"/>
              </a:rPr>
              <a:pPr algn="r"/>
              <a:t>‹#›</a:t>
            </a:fld>
            <a:endParaRPr lang="en-US" sz="1200" b="0" dirty="0">
              <a:solidFill>
                <a:schemeClr val="accent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5" name="TextBox 24"/>
          <p:cNvSpPr txBox="1"/>
          <p:nvPr userDrawn="1"/>
        </p:nvSpPr>
        <p:spPr>
          <a:xfrm>
            <a:off x="9876316" y="6393600"/>
            <a:ext cx="176407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1200" b="0" dirty="0" smtClean="0">
                <a:solidFill>
                  <a:schemeClr val="tx2"/>
                </a:solidFill>
                <a:latin typeface="Candara" charset="0"/>
                <a:ea typeface="Candara" charset="0"/>
                <a:cs typeface="Candara" charset="0"/>
              </a:rPr>
              <a:t>DataFibers Community</a:t>
            </a:r>
            <a:endParaRPr lang="en-US" sz="1200" b="0" dirty="0">
              <a:solidFill>
                <a:schemeClr val="tx2"/>
              </a:solidFill>
              <a:latin typeface="Candara" charset="0"/>
              <a:ea typeface="Candara" charset="0"/>
              <a:cs typeface="Candara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873" y="6255221"/>
            <a:ext cx="437325" cy="495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8036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722" r:id="rId3"/>
    <p:sldLayoutId id="2147483694" r:id="rId4"/>
    <p:sldLayoutId id="2147483695" r:id="rId5"/>
    <p:sldLayoutId id="2147483699" r:id="rId6"/>
    <p:sldLayoutId id="2147483700" r:id="rId7"/>
    <p:sldLayoutId id="2147483705" r:id="rId8"/>
    <p:sldLayoutId id="2147483710" r:id="rId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200" b="1" kern="1200" baseline="0">
          <a:solidFill>
            <a:schemeClr val="tx2">
              <a:lumMod val="75000"/>
            </a:schemeClr>
          </a:solidFill>
          <a:latin typeface="Calibri" charset="0"/>
          <a:ea typeface="Calibri" charset="0"/>
          <a:cs typeface="Calibri" charset="0"/>
        </a:defRPr>
      </a:lvl1pPr>
    </p:titleStyle>
    <p:bodyStyle>
      <a:lvl1pPr marL="0" indent="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sz="2400" kern="1200">
          <a:solidFill>
            <a:schemeClr val="tx2">
              <a:lumMod val="75000"/>
            </a:schemeClr>
          </a:solidFill>
          <a:latin typeface="Calibri" charset="0"/>
          <a:ea typeface="Calibri" charset="0"/>
          <a:cs typeface="Calibri" charset="0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accent4"/>
        </a:buClr>
        <a:buFont typeface="Arial" panose="020B0604020202020204" pitchFamily="34" charset="0"/>
        <a:buChar char="•"/>
        <a:defRPr sz="2000" kern="1200">
          <a:solidFill>
            <a:schemeClr val="tx2">
              <a:lumMod val="75000"/>
            </a:schemeClr>
          </a:solidFill>
          <a:latin typeface="Calibri" charset="0"/>
          <a:ea typeface="Calibri" charset="0"/>
          <a:cs typeface="Calibri" charset="0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accent4"/>
        </a:buClr>
        <a:buFont typeface="Arial" panose="020B0604020202020204" pitchFamily="34" charset="0"/>
        <a:buChar char="•"/>
        <a:defRPr sz="2000" kern="1200">
          <a:solidFill>
            <a:schemeClr val="tx2">
              <a:lumMod val="75000"/>
            </a:schemeClr>
          </a:solidFill>
          <a:latin typeface="Calibri" charset="0"/>
          <a:ea typeface="Calibri" charset="0"/>
          <a:cs typeface="Calibri" charset="0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accent4"/>
        </a:buClr>
        <a:buFont typeface="Arial" panose="020B0604020202020204" pitchFamily="34" charset="0"/>
        <a:buChar char="•"/>
        <a:defRPr sz="1600" kern="1200">
          <a:solidFill>
            <a:schemeClr val="tx2">
              <a:lumMod val="75000"/>
            </a:schemeClr>
          </a:solidFill>
          <a:latin typeface="Calibri" charset="0"/>
          <a:ea typeface="Calibri" charset="0"/>
          <a:cs typeface="Calibri" charset="0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accent4"/>
        </a:buClr>
        <a:buFont typeface="Arial" panose="020B0604020202020204" pitchFamily="34" charset="0"/>
        <a:buChar char="•"/>
        <a:defRPr sz="1600" kern="1200">
          <a:solidFill>
            <a:schemeClr val="tx2">
              <a:lumMod val="75000"/>
            </a:schemeClr>
          </a:solidFill>
          <a:latin typeface="Calibri" charset="0"/>
          <a:ea typeface="Calibri" charset="0"/>
          <a:cs typeface="Calibri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192" userDrawn="1">
          <p15:clr>
            <a:srgbClr val="F26B43"/>
          </p15:clr>
        </p15:guide>
        <p15:guide id="4" pos="7488" userDrawn="1">
          <p15:clr>
            <a:srgbClr val="F26B43"/>
          </p15:clr>
        </p15:guide>
        <p15:guide id="5" orient="horz" pos="144" userDrawn="1">
          <p15:clr>
            <a:srgbClr val="F26B43"/>
          </p15:clr>
        </p15:guide>
        <p15:guide id="6" orient="horz" pos="4176" userDrawn="1">
          <p15:clr>
            <a:srgbClr val="F26B43"/>
          </p15:clr>
        </p15:guide>
        <p15:guide id="7" orient="horz" pos="4032" userDrawn="1">
          <p15:clr>
            <a:srgbClr val="F26B43"/>
          </p15:clr>
        </p15:guide>
        <p15:guide id="8" orient="horz" pos="3888" userDrawn="1">
          <p15:clr>
            <a:srgbClr val="F26B43"/>
          </p15:clr>
        </p15:guide>
        <p15:guide id="9" orient="horz" pos="648" userDrawn="1">
          <p15:clr>
            <a:srgbClr val="F26B43"/>
          </p15:clr>
        </p15:guide>
        <p15:guide id="10" pos="4010" userDrawn="1">
          <p15:clr>
            <a:srgbClr val="F26B43"/>
          </p15:clr>
        </p15:guide>
        <p15:guide id="11" pos="3666" userDrawn="1">
          <p15:clr>
            <a:srgbClr val="F26B43"/>
          </p15:clr>
        </p15:guide>
        <p15:guide id="12" orient="horz" pos="374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 anchor="b"/>
          <a:lstStyle/>
          <a:p>
            <a:r>
              <a:rPr lang="en-US" dirty="0" smtClean="0"/>
              <a:t>VERT.X Overview</a:t>
            </a:r>
            <a:endParaRPr lang="en-US" dirty="0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6096001" y="3549977"/>
            <a:ext cx="5791200" cy="844224"/>
          </a:xfrm>
        </p:spPr>
        <p:txBody>
          <a:bodyPr>
            <a:noAutofit/>
          </a:bodyPr>
          <a:lstStyle/>
          <a:p>
            <a:r>
              <a:rPr lang="en-US" dirty="0" smtClean="0"/>
              <a:t>Will Du| PMC</a:t>
            </a:r>
            <a:endParaRPr lang="en-US" dirty="0" smtClean="0"/>
          </a:p>
          <a:p>
            <a:r>
              <a:rPr lang="en-US" dirty="0" smtClean="0"/>
              <a:t>Email: </a:t>
            </a:r>
            <a:r>
              <a:rPr lang="en-US" dirty="0" err="1" smtClean="0"/>
              <a:t>willddy@gmail.com</a:t>
            </a:r>
            <a:endParaRPr lang="en-US" dirty="0" smtClean="0"/>
          </a:p>
          <a:p>
            <a:r>
              <a:rPr lang="en-US" dirty="0" smtClean="0"/>
              <a:t>Date: </a:t>
            </a:r>
            <a:r>
              <a:rPr lang="en-US" dirty="0" smtClean="0"/>
              <a:t>2016-11-21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436667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Architecture Highlight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dirty="0" smtClean="0"/>
              <a:t>Don’t Block the Event Loop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 smtClean="0"/>
              <a:t>Workers “</a:t>
            </a:r>
            <a:r>
              <a:rPr lang="en-US" b="1" dirty="0" smtClean="0"/>
              <a:t>can</a:t>
            </a:r>
            <a:r>
              <a:rPr lang="en-US" dirty="0" smtClean="0"/>
              <a:t>” block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 smtClean="0"/>
              <a:t>Message passing using event </a:t>
            </a:r>
            <a:r>
              <a:rPr lang="en-US" dirty="0"/>
              <a:t>b</a:t>
            </a:r>
            <a:r>
              <a:rPr lang="en-US" dirty="0" smtClean="0"/>
              <a:t>us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 smtClean="0"/>
              <a:t>Concurrency model</a:t>
            </a:r>
          </a:p>
          <a:p>
            <a:pPr lvl="1">
              <a:buClr>
                <a:schemeClr val="tx1"/>
              </a:buClr>
              <a:buFont typeface="Wingdings" charset="2"/>
              <a:buChar char="ü"/>
            </a:pPr>
            <a:r>
              <a:rPr lang="en-US" dirty="0" smtClean="0"/>
              <a:t>A </a:t>
            </a:r>
            <a:r>
              <a:rPr lang="en-US" dirty="0"/>
              <a:t>v</a:t>
            </a:r>
            <a:r>
              <a:rPr lang="en-US" dirty="0" smtClean="0"/>
              <a:t>erticle instance is always single threaded</a:t>
            </a:r>
          </a:p>
          <a:p>
            <a:pPr lvl="1">
              <a:buClr>
                <a:schemeClr val="tx1"/>
              </a:buClr>
              <a:buFont typeface="Wingdings" charset="2"/>
              <a:buChar char="ü"/>
            </a:pPr>
            <a:r>
              <a:rPr lang="en-US" dirty="0" smtClean="0"/>
              <a:t>No more Locking, synchronized &amp; race conditions</a:t>
            </a:r>
          </a:p>
          <a:p>
            <a:pPr lvl="1">
              <a:buClr>
                <a:schemeClr val="tx1"/>
              </a:buClr>
              <a:buFont typeface="Wingdings" charset="2"/>
              <a:buChar char="ü"/>
            </a:pPr>
            <a:r>
              <a:rPr lang="en-US" dirty="0" smtClean="0"/>
              <a:t>Actor-like concurrency model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 smtClean="0"/>
              <a:t>Scaling</a:t>
            </a:r>
          </a:p>
          <a:p>
            <a:pPr lvl="1">
              <a:buClr>
                <a:schemeClr val="tx1"/>
              </a:buClr>
              <a:buFont typeface="Wingdings" charset="2"/>
              <a:buChar char="ü"/>
            </a:pPr>
            <a:r>
              <a:rPr lang="en-US" dirty="0"/>
              <a:t>By Creating more Verticle Instances</a:t>
            </a:r>
          </a:p>
          <a:p>
            <a:pPr lvl="1">
              <a:buClr>
                <a:schemeClr val="tx1"/>
              </a:buClr>
              <a:buFont typeface="Wingdings" charset="2"/>
              <a:buChar char="ü"/>
            </a:pPr>
            <a:r>
              <a:rPr lang="en-US" dirty="0"/>
              <a:t>For TCP &amp; HTTP servers, </a:t>
            </a:r>
            <a:r>
              <a:rPr lang="en-US" dirty="0" smtClean="0"/>
              <a:t>Vert.x </a:t>
            </a:r>
            <a:r>
              <a:rPr lang="en-US" dirty="0"/>
              <a:t>does automatic load </a:t>
            </a:r>
            <a:r>
              <a:rPr lang="en-US" dirty="0" smtClean="0"/>
              <a:t>balancing</a:t>
            </a:r>
          </a:p>
          <a:p>
            <a:pPr lvl="1">
              <a:buClr>
                <a:schemeClr val="tx1"/>
              </a:buClr>
              <a:buFont typeface="Wingdings" charset="2"/>
              <a:buChar char="ü"/>
            </a:pPr>
            <a:r>
              <a:rPr lang="en-US" dirty="0" smtClean="0"/>
              <a:t>Clustering &amp; EventBus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 smtClean="0"/>
              <a:t>Use fat jar for deployment</a:t>
            </a:r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3302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VERT.X Modules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dirty="0" smtClean="0"/>
              <a:t>Core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 smtClean="0"/>
              <a:t>Web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 smtClean="0"/>
              <a:t>Data Access</a:t>
            </a:r>
          </a:p>
          <a:p>
            <a:pPr lvl="1">
              <a:buClr>
                <a:schemeClr val="tx1"/>
              </a:buClr>
              <a:buFont typeface="Wingdings" charset="2"/>
              <a:buChar char="ü"/>
            </a:pPr>
            <a:r>
              <a:rPr lang="en-US" dirty="0"/>
              <a:t>MongoDB, JDBC, </a:t>
            </a:r>
            <a:r>
              <a:rPr lang="en-US" dirty="0" err="1"/>
              <a:t>Redis</a:t>
            </a:r>
            <a:r>
              <a:rPr lang="en-US" dirty="0"/>
              <a:t>, MySQL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 smtClean="0"/>
              <a:t>Authentication Modules</a:t>
            </a:r>
          </a:p>
          <a:p>
            <a:pPr lvl="1">
              <a:buClr>
                <a:schemeClr val="tx1"/>
              </a:buClr>
              <a:buFont typeface="Wingdings" charset="2"/>
              <a:buChar char="ü"/>
            </a:pPr>
            <a:r>
              <a:rPr lang="en-US" dirty="0" smtClean="0"/>
              <a:t>JWT, OAuth 2, JDBC </a:t>
            </a:r>
            <a:r>
              <a:rPr lang="en-US" dirty="0" err="1" smtClean="0"/>
              <a:t>Auth</a:t>
            </a:r>
            <a:r>
              <a:rPr lang="en-US" dirty="0" smtClean="0"/>
              <a:t>, </a:t>
            </a:r>
            <a:r>
              <a:rPr lang="en-US" dirty="0" err="1" smtClean="0"/>
              <a:t>Shiro</a:t>
            </a:r>
            <a:r>
              <a:rPr lang="en-US" dirty="0" smtClean="0"/>
              <a:t> </a:t>
            </a:r>
            <a:r>
              <a:rPr lang="en-US" dirty="0" err="1" smtClean="0"/>
              <a:t>Auth</a:t>
            </a:r>
            <a:r>
              <a:rPr lang="en-US" dirty="0" smtClean="0"/>
              <a:t>, MongoDB </a:t>
            </a:r>
            <a:r>
              <a:rPr lang="en-US" dirty="0" err="1" smtClean="0"/>
              <a:t>auth</a:t>
            </a:r>
            <a:endParaRPr lang="en-US" dirty="0" smtClean="0"/>
          </a:p>
          <a:p>
            <a:pPr marL="342900" indent="-342900">
              <a:buFont typeface="Arial" charset="0"/>
              <a:buChar char="•"/>
            </a:pPr>
            <a:r>
              <a:rPr lang="en-US" dirty="0" smtClean="0"/>
              <a:t>Messaging Systems</a:t>
            </a:r>
          </a:p>
          <a:p>
            <a:pPr lvl="1">
              <a:buClr>
                <a:schemeClr val="tx1"/>
              </a:buClr>
              <a:buFont typeface="Wingdings" charset="2"/>
              <a:buChar char="ü"/>
            </a:pPr>
            <a:r>
              <a:rPr lang="en-US" dirty="0"/>
              <a:t>Kafka, RabbitMQ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 smtClean="0"/>
              <a:t>Clustering</a:t>
            </a:r>
          </a:p>
          <a:p>
            <a:pPr lvl="1">
              <a:buClr>
                <a:schemeClr val="tx1"/>
              </a:buClr>
              <a:buFont typeface="Wingdings" charset="2"/>
              <a:buChar char="ü"/>
            </a:pPr>
            <a:r>
              <a:rPr lang="en-US" dirty="0"/>
              <a:t>Hazelcast, Ignite </a:t>
            </a:r>
          </a:p>
        </p:txBody>
      </p:sp>
      <p:sp>
        <p:nvSpPr>
          <p:cNvPr id="4" name="Rectangle 3"/>
          <p:cNvSpPr/>
          <p:nvPr/>
        </p:nvSpPr>
        <p:spPr>
          <a:xfrm>
            <a:off x="8269060" y="5872718"/>
            <a:ext cx="20624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i="1" dirty="0">
                <a:latin typeface="Calibri Light" charset="0"/>
                <a:ea typeface="Calibri Light" charset="0"/>
                <a:cs typeface="Calibri Light" charset="0"/>
              </a:rPr>
              <a:t>http://vertx.io/docs/</a:t>
            </a:r>
          </a:p>
        </p:txBody>
      </p:sp>
    </p:spTree>
    <p:extLst>
      <p:ext uri="{BB962C8B-B14F-4D97-AF65-F5344CB8AC3E}">
        <p14:creationId xmlns:p14="http://schemas.microsoft.com/office/powerpoint/2010/main" val="1250679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VERT.X Core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dirty="0" smtClean="0"/>
              <a:t>Servers &amp; clients</a:t>
            </a:r>
          </a:p>
          <a:p>
            <a:pPr lvl="1">
              <a:buClr>
                <a:schemeClr val="tx1"/>
              </a:buClr>
              <a:buFont typeface="Wingdings" charset="2"/>
              <a:buChar char="ü"/>
            </a:pPr>
            <a:r>
              <a:rPr lang="en-US" dirty="0" smtClean="0"/>
              <a:t>TCP/SSL</a:t>
            </a:r>
          </a:p>
          <a:p>
            <a:pPr lvl="1">
              <a:buClr>
                <a:schemeClr val="tx1"/>
              </a:buClr>
              <a:buFont typeface="Wingdings" charset="2"/>
              <a:buChar char="ü"/>
            </a:pPr>
            <a:r>
              <a:rPr lang="en-US" dirty="0" smtClean="0"/>
              <a:t>HTTP/HTTPS</a:t>
            </a:r>
          </a:p>
          <a:p>
            <a:pPr lvl="1">
              <a:buClr>
                <a:schemeClr val="tx1"/>
              </a:buClr>
              <a:buFont typeface="Wingdings" charset="2"/>
              <a:buChar char="ü"/>
            </a:pPr>
            <a:r>
              <a:rPr lang="en-US" dirty="0" err="1" smtClean="0"/>
              <a:t>WebSocket</a:t>
            </a:r>
            <a:r>
              <a:rPr lang="en-US" dirty="0" smtClean="0"/>
              <a:t> &amp; </a:t>
            </a:r>
            <a:r>
              <a:rPr lang="en-US" dirty="0" err="1" smtClean="0"/>
              <a:t>SockJS</a:t>
            </a:r>
            <a:endParaRPr lang="en-US" dirty="0" smtClean="0"/>
          </a:p>
          <a:p>
            <a:pPr marL="342900" indent="-342900">
              <a:buFont typeface="Arial" charset="0"/>
              <a:buChar char="•"/>
            </a:pPr>
            <a:r>
              <a:rPr lang="en-US" dirty="0" smtClean="0"/>
              <a:t>EventBus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 smtClean="0"/>
              <a:t>Shared Maps &amp; Sets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 smtClean="0"/>
              <a:t>Buffers &amp; </a:t>
            </a:r>
            <a:r>
              <a:rPr lang="en-US" dirty="0"/>
              <a:t>Flow Control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 smtClean="0"/>
              <a:t>Container API – Deploy &amp; </a:t>
            </a:r>
            <a:r>
              <a:rPr lang="en-US" dirty="0" err="1" smtClean="0"/>
              <a:t>Undeploy</a:t>
            </a:r>
            <a:r>
              <a:rPr lang="en-US" dirty="0" smtClean="0"/>
              <a:t> Verticles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 smtClean="0"/>
              <a:t>Timers &amp; Files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 smtClean="0"/>
              <a:t>Logging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 smtClean="0"/>
              <a:t>Configuration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4789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VERT.X HTTP </a:t>
            </a:r>
            <a:r>
              <a:rPr lang="en-US" dirty="0" smtClean="0"/>
              <a:t>Server – hello world</a:t>
            </a:r>
            <a:endParaRPr lang="en-US" dirty="0"/>
          </a:p>
        </p:txBody>
      </p:sp>
      <p:sp>
        <p:nvSpPr>
          <p:cNvPr id="4" name="Shape 496"/>
          <p:cNvSpPr/>
          <p:nvPr/>
        </p:nvSpPr>
        <p:spPr>
          <a:xfrm>
            <a:off x="304800" y="1185902"/>
            <a:ext cx="7719899" cy="2954043"/>
          </a:xfrm>
          <a:prstGeom prst="rect">
            <a:avLst/>
          </a:prstGeom>
          <a:solidFill>
            <a:srgbClr val="073763"/>
          </a:solidFill>
          <a:ln w="19050" cap="flat" cmpd="sng">
            <a:solidFill>
              <a:srgbClr val="4C4C4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buClr>
                <a:schemeClr val="dk1"/>
              </a:buClr>
              <a:buSzPct val="78571"/>
            </a:pPr>
            <a:r>
              <a:rPr lang="en" dirty="0">
                <a:solidFill>
                  <a:srgbClr val="FFFFFF"/>
                </a:solidFill>
                <a:latin typeface="Calibri" charset="0"/>
                <a:ea typeface="Calibri" charset="0"/>
                <a:cs typeface="Calibri" charset="0"/>
                <a:sym typeface="Source Code Pro"/>
              </a:rPr>
              <a:t>public void start() {</a:t>
            </a:r>
          </a:p>
          <a:p>
            <a:pPr>
              <a:buClr>
                <a:schemeClr val="dk1"/>
              </a:buClr>
            </a:pPr>
            <a:r>
              <a:rPr lang="en" dirty="0" smtClean="0">
                <a:solidFill>
                  <a:srgbClr val="FFFFFF"/>
                </a:solidFill>
                <a:latin typeface="Calibri" charset="0"/>
                <a:ea typeface="Calibri" charset="0"/>
                <a:cs typeface="Calibri" charset="0"/>
                <a:sym typeface="Source Code Pro"/>
              </a:rPr>
              <a:t>P</a:t>
            </a:r>
            <a:r>
              <a:rPr lang="en-US" dirty="0" err="1" smtClean="0">
                <a:solidFill>
                  <a:srgbClr val="FFFFFF"/>
                </a:solidFill>
                <a:latin typeface="Calibri" charset="0"/>
                <a:ea typeface="Calibri" charset="0"/>
                <a:cs typeface="Calibri" charset="0"/>
                <a:sym typeface="Source Code Pro"/>
              </a:rPr>
              <a:t>ublic</a:t>
            </a:r>
            <a:r>
              <a:rPr lang="en-US" dirty="0" smtClean="0">
                <a:solidFill>
                  <a:srgbClr val="FFFFFF"/>
                </a:solidFill>
                <a:latin typeface="Calibri" charset="0"/>
                <a:ea typeface="Calibri" charset="0"/>
                <a:cs typeface="Calibri" charset="0"/>
                <a:sym typeface="Source Code Pro"/>
              </a:rPr>
              <a:t> class </a:t>
            </a:r>
            <a:r>
              <a:rPr lang="en-US" dirty="0" err="1" smtClean="0">
                <a:solidFill>
                  <a:srgbClr val="FFFFFF"/>
                </a:solidFill>
                <a:latin typeface="Calibri" charset="0"/>
                <a:ea typeface="Calibri" charset="0"/>
                <a:cs typeface="Calibri" charset="0"/>
                <a:sym typeface="Source Code Pro"/>
              </a:rPr>
              <a:t>HelloWordVerticle</a:t>
            </a:r>
            <a:r>
              <a:rPr lang="en-US" dirty="0" smtClean="0">
                <a:solidFill>
                  <a:srgbClr val="FFFFFF"/>
                </a:solidFill>
                <a:latin typeface="Calibri" charset="0"/>
                <a:ea typeface="Calibri" charset="0"/>
                <a:cs typeface="Calibri" charset="0"/>
                <a:sym typeface="Source Code Pro"/>
              </a:rPr>
              <a:t> extends </a:t>
            </a:r>
            <a:r>
              <a:rPr lang="en-US" dirty="0" err="1" smtClean="0">
                <a:solidFill>
                  <a:srgbClr val="FFFFFF"/>
                </a:solidFill>
                <a:latin typeface="Calibri" charset="0"/>
                <a:ea typeface="Calibri" charset="0"/>
                <a:cs typeface="Calibri" charset="0"/>
                <a:sym typeface="Source Code Pro"/>
              </a:rPr>
              <a:t>AbstractVerticle</a:t>
            </a:r>
            <a:r>
              <a:rPr lang="en-US" dirty="0" smtClean="0">
                <a:solidFill>
                  <a:srgbClr val="FFFFFF"/>
                </a:solidFill>
                <a:latin typeface="Calibri" charset="0"/>
                <a:ea typeface="Calibri" charset="0"/>
                <a:cs typeface="Calibri" charset="0"/>
                <a:sym typeface="Source Code Pro"/>
              </a:rPr>
              <a:t> {</a:t>
            </a:r>
            <a:endParaRPr dirty="0">
              <a:solidFill>
                <a:srgbClr val="FFFFFF"/>
              </a:solidFill>
              <a:latin typeface="Calibri" charset="0"/>
              <a:ea typeface="Calibri" charset="0"/>
              <a:cs typeface="Calibri" charset="0"/>
              <a:sym typeface="Source Code Pro"/>
            </a:endParaRPr>
          </a:p>
          <a:p>
            <a:pPr>
              <a:buClr>
                <a:schemeClr val="dk1"/>
              </a:buClr>
              <a:buSzPct val="78571"/>
            </a:pPr>
            <a:r>
              <a:rPr lang="en" dirty="0">
                <a:solidFill>
                  <a:srgbClr val="FFFFFF"/>
                </a:solidFill>
                <a:latin typeface="Calibri" charset="0"/>
                <a:ea typeface="Calibri" charset="0"/>
                <a:cs typeface="Calibri" charset="0"/>
                <a:sym typeface="Source Code Pro"/>
              </a:rPr>
              <a:t>    </a:t>
            </a:r>
            <a:r>
              <a:rPr lang="en-US" dirty="0" smtClean="0">
                <a:solidFill>
                  <a:srgbClr val="FFFFFF"/>
                </a:solidFill>
                <a:latin typeface="Calibri" charset="0"/>
                <a:ea typeface="Calibri" charset="0"/>
                <a:cs typeface="Calibri" charset="0"/>
                <a:sym typeface="Source Code Pro"/>
              </a:rPr>
              <a:t>@Override</a:t>
            </a:r>
            <a:endParaRPr lang="en" dirty="0">
              <a:solidFill>
                <a:srgbClr val="FFFFFF"/>
              </a:solidFill>
              <a:latin typeface="Calibri" charset="0"/>
              <a:ea typeface="Calibri" charset="0"/>
              <a:cs typeface="Calibri" charset="0"/>
              <a:sym typeface="Source Code Pro"/>
            </a:endParaRPr>
          </a:p>
          <a:p>
            <a:pPr>
              <a:buClr>
                <a:schemeClr val="dk1"/>
              </a:buClr>
              <a:buSzPct val="78571"/>
            </a:pPr>
            <a:r>
              <a:rPr lang="en" dirty="0">
                <a:solidFill>
                  <a:srgbClr val="FFFFFF"/>
                </a:solidFill>
                <a:latin typeface="Calibri" charset="0"/>
                <a:ea typeface="Calibri" charset="0"/>
                <a:cs typeface="Calibri" charset="0"/>
                <a:sym typeface="Source Code Pro"/>
              </a:rPr>
              <a:t>    </a:t>
            </a:r>
            <a:r>
              <a:rPr lang="en-US" dirty="0" smtClean="0">
                <a:solidFill>
                  <a:srgbClr val="FFFFFF"/>
                </a:solidFill>
                <a:latin typeface="Calibri" charset="0"/>
                <a:ea typeface="Calibri" charset="0"/>
                <a:cs typeface="Calibri" charset="0"/>
                <a:sym typeface="Source Code Pro"/>
              </a:rPr>
              <a:t>public void start() {</a:t>
            </a:r>
            <a:endParaRPr lang="en" dirty="0">
              <a:solidFill>
                <a:srgbClr val="FFFFFF"/>
              </a:solidFill>
              <a:latin typeface="Calibri" charset="0"/>
              <a:ea typeface="Calibri" charset="0"/>
              <a:cs typeface="Calibri" charset="0"/>
              <a:sym typeface="Source Code Pro"/>
            </a:endParaRPr>
          </a:p>
          <a:p>
            <a:pPr>
              <a:buClr>
                <a:schemeClr val="dk1"/>
              </a:buClr>
            </a:pPr>
            <a:endParaRPr dirty="0">
              <a:solidFill>
                <a:srgbClr val="FFFFFF"/>
              </a:solidFill>
              <a:latin typeface="Calibri" charset="0"/>
              <a:ea typeface="Calibri" charset="0"/>
              <a:cs typeface="Calibri" charset="0"/>
              <a:sym typeface="Source Code Pro"/>
            </a:endParaRPr>
          </a:p>
          <a:p>
            <a:pPr>
              <a:buClr>
                <a:schemeClr val="dk1"/>
              </a:buClr>
              <a:buSzPct val="78571"/>
            </a:pPr>
            <a:r>
              <a:rPr lang="en" dirty="0">
                <a:solidFill>
                  <a:srgbClr val="FFFFFF"/>
                </a:solidFill>
                <a:latin typeface="Calibri" charset="0"/>
                <a:ea typeface="Calibri" charset="0"/>
                <a:cs typeface="Calibri" charset="0"/>
                <a:sym typeface="Source Code Pro"/>
              </a:rPr>
              <a:t>        </a:t>
            </a:r>
            <a:r>
              <a:rPr lang="en-US" dirty="0" err="1" smtClean="0">
                <a:solidFill>
                  <a:srgbClr val="FFFFFF"/>
                </a:solidFill>
                <a:latin typeface="Calibri" charset="0"/>
                <a:ea typeface="Calibri" charset="0"/>
                <a:cs typeface="Calibri" charset="0"/>
                <a:sym typeface="Source Code Pro"/>
              </a:rPr>
              <a:t>vertx.createHttpServer</a:t>
            </a:r>
            <a:r>
              <a:rPr lang="en-US" dirty="0" smtClean="0">
                <a:solidFill>
                  <a:srgbClr val="FFFFFF"/>
                </a:solidFill>
                <a:latin typeface="Calibri" charset="0"/>
                <a:ea typeface="Calibri" charset="0"/>
                <a:cs typeface="Calibri" charset="0"/>
                <a:sym typeface="Source Code Pro"/>
              </a:rPr>
              <a:t>()</a:t>
            </a:r>
          </a:p>
          <a:p>
            <a:pPr>
              <a:buClr>
                <a:schemeClr val="dk1"/>
              </a:buClr>
              <a:buSzPct val="78571"/>
            </a:pPr>
            <a:r>
              <a:rPr lang="en-US" dirty="0" smtClean="0">
                <a:solidFill>
                  <a:srgbClr val="FFFFFF"/>
                </a:solidFill>
                <a:latin typeface="Calibri" charset="0"/>
                <a:ea typeface="Calibri" charset="0"/>
                <a:cs typeface="Calibri" charset="0"/>
                <a:sym typeface="Source Code Pro"/>
              </a:rPr>
              <a:t>		.</a:t>
            </a:r>
            <a:r>
              <a:rPr lang="en-US" dirty="0" err="1" smtClean="0">
                <a:solidFill>
                  <a:srgbClr val="FFFFFF"/>
                </a:solidFill>
                <a:latin typeface="Calibri" charset="0"/>
                <a:ea typeface="Calibri" charset="0"/>
                <a:cs typeface="Calibri" charset="0"/>
                <a:sym typeface="Source Code Pro"/>
              </a:rPr>
              <a:t>requestHandler</a:t>
            </a:r>
            <a:r>
              <a:rPr lang="en-US" dirty="0" smtClean="0">
                <a:solidFill>
                  <a:srgbClr val="FFFFFF"/>
                </a:solidFill>
                <a:latin typeface="Calibri" charset="0"/>
                <a:ea typeface="Calibri" charset="0"/>
                <a:cs typeface="Calibri" charset="0"/>
                <a:sym typeface="Source Code Pro"/>
              </a:rPr>
              <a:t>(r -&gt; {</a:t>
            </a:r>
            <a:endParaRPr lang="en" dirty="0">
              <a:solidFill>
                <a:srgbClr val="FFFFFF"/>
              </a:solidFill>
              <a:latin typeface="Calibri" charset="0"/>
              <a:ea typeface="Calibri" charset="0"/>
              <a:cs typeface="Calibri" charset="0"/>
              <a:sym typeface="Source Code Pro"/>
            </a:endParaRPr>
          </a:p>
          <a:p>
            <a:pPr>
              <a:buClr>
                <a:schemeClr val="dk1"/>
              </a:buClr>
              <a:buSzPct val="78571"/>
            </a:pPr>
            <a:r>
              <a:rPr lang="en" dirty="0">
                <a:solidFill>
                  <a:srgbClr val="FFFFFF"/>
                </a:solidFill>
                <a:latin typeface="Calibri" charset="0"/>
                <a:ea typeface="Calibri" charset="0"/>
                <a:cs typeface="Calibri" charset="0"/>
                <a:sym typeface="Source Code Pro"/>
              </a:rPr>
              <a:t>        </a:t>
            </a:r>
            <a:r>
              <a:rPr lang="en-US" dirty="0" smtClean="0">
                <a:solidFill>
                  <a:srgbClr val="E69138"/>
                </a:solidFill>
                <a:latin typeface="Calibri" charset="0"/>
                <a:ea typeface="Calibri" charset="0"/>
                <a:cs typeface="Calibri" charset="0"/>
                <a:sym typeface="Source Code Pro"/>
              </a:rPr>
              <a:t>		</a:t>
            </a:r>
            <a:r>
              <a:rPr lang="en-US" dirty="0" err="1" smtClean="0">
                <a:solidFill>
                  <a:srgbClr val="E69138"/>
                </a:solidFill>
                <a:latin typeface="Calibri" charset="0"/>
                <a:ea typeface="Calibri" charset="0"/>
                <a:cs typeface="Calibri" charset="0"/>
                <a:sym typeface="Source Code Pro"/>
              </a:rPr>
              <a:t>r.response</a:t>
            </a:r>
            <a:r>
              <a:rPr lang="en-US" dirty="0" smtClean="0">
                <a:solidFill>
                  <a:srgbClr val="FFFFFF"/>
                </a:solidFill>
                <a:latin typeface="Calibri" charset="0"/>
                <a:ea typeface="Calibri" charset="0"/>
                <a:cs typeface="Calibri" charset="0"/>
                <a:sym typeface="Source Code Pro"/>
              </a:rPr>
              <a:t>().end(“&lt;h1&gt;Hello from my first VERT.X app”)}</a:t>
            </a:r>
          </a:p>
          <a:p>
            <a:pPr>
              <a:buClr>
                <a:schemeClr val="dk1"/>
              </a:buClr>
              <a:buSzPct val="78571"/>
            </a:pPr>
            <a:r>
              <a:rPr lang="en-US" dirty="0">
                <a:solidFill>
                  <a:srgbClr val="FFFFFF"/>
                </a:solidFill>
                <a:latin typeface="Calibri" charset="0"/>
                <a:ea typeface="Calibri" charset="0"/>
                <a:cs typeface="Calibri" charset="0"/>
                <a:sym typeface="Source Code Pro"/>
              </a:rPr>
              <a:t>	</a:t>
            </a:r>
            <a:r>
              <a:rPr lang="en-US" dirty="0" smtClean="0">
                <a:solidFill>
                  <a:srgbClr val="FFFFFF"/>
                </a:solidFill>
                <a:latin typeface="Calibri" charset="0"/>
                <a:ea typeface="Calibri" charset="0"/>
                <a:cs typeface="Calibri" charset="0"/>
                <a:sym typeface="Source Code Pro"/>
              </a:rPr>
              <a:t>	.listen(8080);</a:t>
            </a:r>
            <a:endParaRPr lang="en" dirty="0">
              <a:solidFill>
                <a:srgbClr val="FFFFFF"/>
              </a:solidFill>
              <a:latin typeface="Calibri" charset="0"/>
              <a:ea typeface="Calibri" charset="0"/>
              <a:cs typeface="Calibri" charset="0"/>
              <a:sym typeface="Source Code Pro"/>
            </a:endParaRPr>
          </a:p>
          <a:p>
            <a:pPr>
              <a:buClr>
                <a:schemeClr val="dk1"/>
              </a:buClr>
              <a:buSzPct val="78571"/>
            </a:pPr>
            <a:r>
              <a:rPr lang="en-US" dirty="0" smtClean="0">
                <a:solidFill>
                  <a:srgbClr val="FFFFFF"/>
                </a:solidFill>
                <a:latin typeface="Calibri" charset="0"/>
                <a:ea typeface="Calibri" charset="0"/>
                <a:cs typeface="Calibri" charset="0"/>
                <a:sym typeface="Source Code Pro"/>
              </a:rPr>
              <a:t>     }</a:t>
            </a:r>
            <a:endParaRPr lang="en" dirty="0">
              <a:solidFill>
                <a:srgbClr val="FFFFFF"/>
              </a:solidFill>
              <a:latin typeface="Calibri" charset="0"/>
              <a:ea typeface="Calibri" charset="0"/>
              <a:cs typeface="Calibri" charset="0"/>
              <a:sym typeface="Source Code Pro"/>
            </a:endParaRPr>
          </a:p>
          <a:p>
            <a:pPr>
              <a:buClr>
                <a:schemeClr val="dk1"/>
              </a:buClr>
              <a:buSzPct val="78571"/>
            </a:pPr>
            <a:r>
              <a:rPr lang="en" dirty="0">
                <a:solidFill>
                  <a:srgbClr val="FFFFFF"/>
                </a:solidFill>
                <a:latin typeface="Calibri" charset="0"/>
                <a:ea typeface="Calibri" charset="0"/>
                <a:cs typeface="Calibri" charset="0"/>
                <a:sym typeface="Source Code Pro"/>
              </a:rPr>
              <a:t>}</a:t>
            </a:r>
          </a:p>
          <a:p>
            <a:pPr>
              <a:buClr>
                <a:schemeClr val="dk1"/>
              </a:buClr>
            </a:pPr>
            <a:endParaRPr dirty="0">
              <a:solidFill>
                <a:srgbClr val="FFFFFF"/>
              </a:solidFill>
              <a:latin typeface="Calibri" charset="0"/>
              <a:ea typeface="Calibri" charset="0"/>
              <a:cs typeface="Calibri" charset="0"/>
              <a:sym typeface="Source Code Pro"/>
            </a:endParaRPr>
          </a:p>
          <a:p>
            <a:endParaRPr dirty="0">
              <a:solidFill>
                <a:srgbClr val="FFFFFF"/>
              </a:solidFill>
              <a:latin typeface="Calibri" charset="0"/>
              <a:ea typeface="Calibri" charset="0"/>
              <a:cs typeface="Calibri" charset="0"/>
              <a:sym typeface="Source Code Pro"/>
            </a:endParaRPr>
          </a:p>
        </p:txBody>
      </p:sp>
    </p:spTree>
    <p:extLst>
      <p:ext uri="{BB962C8B-B14F-4D97-AF65-F5344CB8AC3E}">
        <p14:creationId xmlns:p14="http://schemas.microsoft.com/office/powerpoint/2010/main" val="87707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Shape 364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VERT.X E</a:t>
            </a:r>
            <a:r>
              <a:rPr lang="en" dirty="0" err="1" smtClean="0"/>
              <a:t>ventBus</a:t>
            </a:r>
            <a:endParaRPr lang="en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charset="0"/>
              <a:buChar char="•"/>
            </a:pPr>
            <a:r>
              <a:rPr lang="en-US" dirty="0" smtClean="0"/>
              <a:t>EventBus – A messaging API</a:t>
            </a:r>
          </a:p>
          <a:p>
            <a:pPr marL="342900" indent="-342900">
              <a:buFont typeface="Arial" charset="0"/>
              <a:buChar char="•"/>
            </a:pPr>
            <a:endParaRPr lang="en-US" dirty="0" smtClean="0"/>
          </a:p>
          <a:p>
            <a:pPr marL="342900" indent="-342900">
              <a:buFont typeface="Arial" charset="0"/>
              <a:buChar char="•"/>
            </a:pPr>
            <a:r>
              <a:rPr lang="en-US" dirty="0" smtClean="0"/>
              <a:t>Two type of messaging</a:t>
            </a:r>
          </a:p>
          <a:p>
            <a:pPr lvl="1">
              <a:buClr>
                <a:schemeClr val="tx1"/>
              </a:buClr>
              <a:buFont typeface="Wingdings" charset="2"/>
              <a:buChar char="ü"/>
            </a:pPr>
            <a:r>
              <a:rPr lang="en-US" dirty="0" smtClean="0"/>
              <a:t>Publish/Subscribe – Publishers delivers the message to all handlers that are registered at the address. Subscribers will all receive the message.</a:t>
            </a:r>
          </a:p>
          <a:p>
            <a:pPr marL="342900" lvl="1" indent="0">
              <a:buClr>
                <a:schemeClr val="tx1"/>
              </a:buClr>
              <a:buNone/>
            </a:pPr>
            <a:endParaRPr lang="en-US" dirty="0" smtClean="0"/>
          </a:p>
          <a:p>
            <a:pPr lvl="1">
              <a:buClr>
                <a:schemeClr val="tx1"/>
              </a:buClr>
              <a:buFont typeface="Wingdings" charset="2"/>
              <a:buChar char="ü"/>
            </a:pPr>
            <a:r>
              <a:rPr lang="en-US" dirty="0" smtClean="0"/>
              <a:t>P2P – Vert.x will route it to just one of the handlers registered at that address. If there is more than one handler registered at the address, one will be chosen using a round-robin algorithm.</a:t>
            </a:r>
          </a:p>
          <a:p>
            <a:pPr marL="342900" indent="-342900">
              <a:buFont typeface="Arial" charset="0"/>
              <a:buChar char="•"/>
            </a:pPr>
            <a:endParaRPr lang="en-US" dirty="0" smtClean="0"/>
          </a:p>
          <a:p>
            <a:pPr marL="342900" indent="-342900">
              <a:buFont typeface="Arial" charset="0"/>
              <a:buChar char="•"/>
            </a:pPr>
            <a:endParaRPr lang="en-US" dirty="0" smtClean="0"/>
          </a:p>
          <a:p>
            <a:pPr marL="342900" indent="-342900">
              <a:buFont typeface="Arial" charset="0"/>
              <a:buChar char="•"/>
            </a:pPr>
            <a:endParaRPr lang="en-CA" dirty="0"/>
          </a:p>
        </p:txBody>
      </p:sp>
      <p:sp>
        <p:nvSpPr>
          <p:cNvPr id="363" name="Shape 363"/>
          <p:cNvSpPr txBox="1">
            <a:spLocks noGrp="1"/>
          </p:cNvSpPr>
          <p:nvPr>
            <p:ph type="sldNum" sz="quarter" idx="4294967295"/>
          </p:nvPr>
        </p:nvSpPr>
        <p:spPr>
          <a:xfrm>
            <a:off x="0" y="6356350"/>
            <a:ext cx="412750" cy="501650"/>
          </a:xfrm>
          <a:prstGeom prst="rect">
            <a:avLst/>
          </a:prstGeom>
        </p:spPr>
        <p:txBody>
          <a:bodyPr vert="horz" wrap="square" lIns="91425" tIns="91425" rIns="91425" bIns="91425" numCol="1" anchor="ctr" anchorCtr="0" compatLnSpc="1">
            <a:prstTxWarp prst="textNoShape">
              <a:avLst/>
            </a:prstTxWarp>
            <a:noAutofit/>
          </a:bodyPr>
          <a:lstStyle/>
          <a:p>
            <a:fld id="{00000000-1234-1234-1234-123412341234}" type="slidenum">
              <a:rPr lang="en"/>
              <a:pPr/>
              <a:t>14</a:t>
            </a:fld>
            <a:endParaRPr lang="en" dirty="0"/>
          </a:p>
        </p:txBody>
      </p:sp>
      <p:pic>
        <p:nvPicPr>
          <p:cNvPr id="365" name="Shape 3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73038" y="3908426"/>
            <a:ext cx="3222062" cy="2241550"/>
          </a:xfrm>
          <a:prstGeom prst="rect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pic>
    </p:spTree>
    <p:extLst>
      <p:ext uri="{BB962C8B-B14F-4D97-AF65-F5344CB8AC3E}">
        <p14:creationId xmlns:p14="http://schemas.microsoft.com/office/powerpoint/2010/main" val="928658094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ym typeface="Ubuntu"/>
              </a:rPr>
              <a:t>EventBus</a:t>
            </a:r>
            <a:r>
              <a:rPr lang="en-US" dirty="0" smtClean="0">
                <a:latin typeface="Ubuntu"/>
                <a:ea typeface="Ubuntu"/>
                <a:cs typeface="Ubuntu"/>
                <a:sym typeface="Ubuntu"/>
              </a:rPr>
              <a:t> </a:t>
            </a:r>
            <a:r>
              <a:rPr lang="en" dirty="0">
                <a:sym typeface="Ubuntu"/>
              </a:rPr>
              <a:t>Broadcasting </a:t>
            </a:r>
            <a:r>
              <a:rPr lang="en-US" dirty="0">
                <a:sym typeface="Ubuntu"/>
              </a:rPr>
              <a:t>M</a:t>
            </a:r>
            <a:r>
              <a:rPr lang="en" dirty="0" err="1" smtClean="0">
                <a:sym typeface="Ubuntu"/>
              </a:rPr>
              <a:t>essage</a:t>
            </a:r>
            <a:r>
              <a:rPr lang="en-US" dirty="0" smtClean="0">
                <a:sym typeface="Ubuntu"/>
              </a:rPr>
              <a:t> – P/S</a:t>
            </a:r>
            <a:endParaRPr lang="en-US" dirty="0"/>
          </a:p>
        </p:txBody>
      </p:sp>
      <p:sp>
        <p:nvSpPr>
          <p:cNvPr id="496" name="Shape 496"/>
          <p:cNvSpPr/>
          <p:nvPr/>
        </p:nvSpPr>
        <p:spPr>
          <a:xfrm>
            <a:off x="342900" y="1160757"/>
            <a:ext cx="7719899" cy="2954043"/>
          </a:xfrm>
          <a:prstGeom prst="rect">
            <a:avLst/>
          </a:prstGeom>
          <a:solidFill>
            <a:srgbClr val="073763"/>
          </a:solidFill>
          <a:ln w="19050" cap="flat" cmpd="sng">
            <a:solidFill>
              <a:srgbClr val="4C4C4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buClr>
                <a:schemeClr val="dk1"/>
              </a:buClr>
              <a:buSzPct val="78571"/>
            </a:pPr>
            <a:r>
              <a:rPr lang="en" dirty="0">
                <a:solidFill>
                  <a:srgbClr val="FFFFFF"/>
                </a:solidFill>
                <a:latin typeface="Calibri" charset="0"/>
                <a:ea typeface="Calibri" charset="0"/>
                <a:cs typeface="Calibri" charset="0"/>
                <a:sym typeface="Source Code Pro"/>
              </a:rPr>
              <a:t>public void start() {</a:t>
            </a:r>
          </a:p>
          <a:p>
            <a:pPr>
              <a:buClr>
                <a:schemeClr val="dk1"/>
              </a:buClr>
            </a:pPr>
            <a:endParaRPr dirty="0">
              <a:solidFill>
                <a:srgbClr val="FFFFFF"/>
              </a:solidFill>
              <a:latin typeface="Calibri" charset="0"/>
              <a:ea typeface="Calibri" charset="0"/>
              <a:cs typeface="Calibri" charset="0"/>
              <a:sym typeface="Source Code Pro"/>
            </a:endParaRPr>
          </a:p>
          <a:p>
            <a:pPr>
              <a:buClr>
                <a:schemeClr val="dk1"/>
              </a:buClr>
              <a:buSzPct val="78571"/>
            </a:pPr>
            <a:r>
              <a:rPr lang="en" dirty="0">
                <a:solidFill>
                  <a:srgbClr val="FFFFFF"/>
                </a:solidFill>
                <a:latin typeface="Calibri" charset="0"/>
                <a:ea typeface="Calibri" charset="0"/>
                <a:cs typeface="Calibri" charset="0"/>
                <a:sym typeface="Source Code Pro"/>
              </a:rPr>
              <a:t>    </a:t>
            </a:r>
            <a:r>
              <a:rPr lang="en" dirty="0" err="1">
                <a:solidFill>
                  <a:srgbClr val="FFFFFF"/>
                </a:solidFill>
                <a:latin typeface="Calibri" charset="0"/>
                <a:ea typeface="Calibri" charset="0"/>
                <a:cs typeface="Calibri" charset="0"/>
                <a:sym typeface="Source Code Pro"/>
              </a:rPr>
              <a:t>getLogger</a:t>
            </a:r>
            <a:r>
              <a:rPr lang="en" dirty="0">
                <a:solidFill>
                  <a:srgbClr val="FFFFFF"/>
                </a:solidFill>
                <a:latin typeface="Calibri" charset="0"/>
                <a:ea typeface="Calibri" charset="0"/>
                <a:cs typeface="Calibri" charset="0"/>
                <a:sym typeface="Source Code Pro"/>
              </a:rPr>
              <a:t>().info("Broadcaster started");</a:t>
            </a:r>
          </a:p>
          <a:p>
            <a:pPr>
              <a:buClr>
                <a:schemeClr val="dk1"/>
              </a:buClr>
              <a:buSzPct val="78571"/>
            </a:pPr>
            <a:r>
              <a:rPr lang="en" dirty="0">
                <a:solidFill>
                  <a:srgbClr val="FFFFFF"/>
                </a:solidFill>
                <a:latin typeface="Calibri" charset="0"/>
                <a:ea typeface="Calibri" charset="0"/>
                <a:cs typeface="Calibri" charset="0"/>
                <a:sym typeface="Source Code Pro"/>
              </a:rPr>
              <a:t>    </a:t>
            </a:r>
            <a:r>
              <a:rPr lang="en" dirty="0" err="1">
                <a:solidFill>
                  <a:srgbClr val="FFFFFF"/>
                </a:solidFill>
                <a:latin typeface="Calibri" charset="0"/>
                <a:ea typeface="Calibri" charset="0"/>
                <a:cs typeface="Calibri" charset="0"/>
                <a:sym typeface="Source Code Pro"/>
              </a:rPr>
              <a:t>vertx.setPeriodic</a:t>
            </a:r>
            <a:r>
              <a:rPr lang="en" dirty="0">
                <a:solidFill>
                  <a:srgbClr val="FFFFFF"/>
                </a:solidFill>
                <a:latin typeface="Calibri" charset="0"/>
                <a:ea typeface="Calibri" charset="0"/>
                <a:cs typeface="Calibri" charset="0"/>
                <a:sym typeface="Source Code Pro"/>
              </a:rPr>
              <a:t>(PERIOD_MS, </a:t>
            </a:r>
            <a:r>
              <a:rPr lang="en" dirty="0" err="1">
                <a:solidFill>
                  <a:srgbClr val="FFFFFF"/>
                </a:solidFill>
                <a:latin typeface="Calibri" charset="0"/>
                <a:ea typeface="Calibri" charset="0"/>
                <a:cs typeface="Calibri" charset="0"/>
                <a:sym typeface="Source Code Pro"/>
              </a:rPr>
              <a:t>timerID</a:t>
            </a:r>
            <a:r>
              <a:rPr lang="en" dirty="0">
                <a:solidFill>
                  <a:srgbClr val="FFFFFF"/>
                </a:solidFill>
                <a:latin typeface="Calibri" charset="0"/>
                <a:ea typeface="Calibri" charset="0"/>
                <a:cs typeface="Calibri" charset="0"/>
                <a:sym typeface="Source Code Pro"/>
              </a:rPr>
              <a:t> -&gt; {</a:t>
            </a:r>
          </a:p>
          <a:p>
            <a:pPr>
              <a:buClr>
                <a:schemeClr val="dk1"/>
              </a:buClr>
            </a:pPr>
            <a:endParaRPr dirty="0">
              <a:solidFill>
                <a:srgbClr val="FFFFFF"/>
              </a:solidFill>
              <a:latin typeface="Calibri" charset="0"/>
              <a:ea typeface="Calibri" charset="0"/>
              <a:cs typeface="Calibri" charset="0"/>
              <a:sym typeface="Source Code Pro"/>
            </a:endParaRPr>
          </a:p>
          <a:p>
            <a:pPr>
              <a:buClr>
                <a:schemeClr val="dk1"/>
              </a:buClr>
              <a:buSzPct val="78571"/>
            </a:pPr>
            <a:r>
              <a:rPr lang="en" dirty="0">
                <a:solidFill>
                  <a:srgbClr val="FFFFFF"/>
                </a:solidFill>
                <a:latin typeface="Calibri" charset="0"/>
                <a:ea typeface="Calibri" charset="0"/>
                <a:cs typeface="Calibri" charset="0"/>
                <a:sym typeface="Source Code Pro"/>
              </a:rPr>
              <a:t>        </a:t>
            </a:r>
            <a:r>
              <a:rPr lang="en" dirty="0" err="1">
                <a:solidFill>
                  <a:srgbClr val="FFFFFF"/>
                </a:solidFill>
                <a:latin typeface="Calibri" charset="0"/>
                <a:ea typeface="Calibri" charset="0"/>
                <a:cs typeface="Calibri" charset="0"/>
                <a:sym typeface="Source Code Pro"/>
              </a:rPr>
              <a:t>getLogger</a:t>
            </a:r>
            <a:r>
              <a:rPr lang="en" dirty="0">
                <a:solidFill>
                  <a:srgbClr val="FFFFFF"/>
                </a:solidFill>
                <a:latin typeface="Calibri" charset="0"/>
                <a:ea typeface="Calibri" charset="0"/>
                <a:cs typeface="Calibri" charset="0"/>
                <a:sym typeface="Source Code Pro"/>
              </a:rPr>
              <a:t>().info("Broadcasting message " + counter);</a:t>
            </a:r>
          </a:p>
          <a:p>
            <a:pPr>
              <a:buClr>
                <a:schemeClr val="dk1"/>
              </a:buClr>
              <a:buSzPct val="78571"/>
            </a:pPr>
            <a:r>
              <a:rPr lang="en" dirty="0">
                <a:solidFill>
                  <a:srgbClr val="FFFFFF"/>
                </a:solidFill>
                <a:latin typeface="Calibri" charset="0"/>
                <a:ea typeface="Calibri" charset="0"/>
                <a:cs typeface="Calibri" charset="0"/>
                <a:sym typeface="Source Code Pro"/>
              </a:rPr>
              <a:t>        </a:t>
            </a:r>
            <a:r>
              <a:rPr lang="en" dirty="0" err="1">
                <a:solidFill>
                  <a:srgbClr val="E69138"/>
                </a:solidFill>
                <a:latin typeface="Calibri" charset="0"/>
                <a:ea typeface="Calibri" charset="0"/>
                <a:cs typeface="Calibri" charset="0"/>
                <a:sym typeface="Source Code Pro"/>
              </a:rPr>
              <a:t>vertx.eventBus</a:t>
            </a:r>
            <a:r>
              <a:rPr lang="en" dirty="0">
                <a:solidFill>
                  <a:srgbClr val="E69138"/>
                </a:solidFill>
                <a:latin typeface="Calibri" charset="0"/>
                <a:ea typeface="Calibri" charset="0"/>
                <a:cs typeface="Calibri" charset="0"/>
                <a:sym typeface="Source Code Pro"/>
              </a:rPr>
              <a:t>().</a:t>
            </a:r>
            <a:r>
              <a:rPr lang="en" b="1" dirty="0">
                <a:solidFill>
                  <a:srgbClr val="E69138"/>
                </a:solidFill>
                <a:latin typeface="Calibri" charset="0"/>
                <a:ea typeface="Calibri" charset="0"/>
                <a:cs typeface="Calibri" charset="0"/>
                <a:sym typeface="Source Code Pro"/>
              </a:rPr>
              <a:t>publish</a:t>
            </a:r>
            <a:r>
              <a:rPr lang="en" dirty="0">
                <a:solidFill>
                  <a:srgbClr val="FFFFFF"/>
                </a:solidFill>
                <a:latin typeface="Calibri" charset="0"/>
                <a:ea typeface="Calibri" charset="0"/>
                <a:cs typeface="Calibri" charset="0"/>
                <a:sym typeface="Source Code Pro"/>
              </a:rPr>
              <a:t>(</a:t>
            </a:r>
            <a:r>
              <a:rPr lang="en" dirty="0" err="1">
                <a:solidFill>
                  <a:srgbClr val="FFFFFF"/>
                </a:solidFill>
                <a:latin typeface="Calibri" charset="0"/>
                <a:ea typeface="Calibri" charset="0"/>
                <a:cs typeface="Calibri" charset="0"/>
                <a:sym typeface="Source Code Pro"/>
              </a:rPr>
              <a:t>Consumer.CONSUMER_ADDRESS</a:t>
            </a:r>
            <a:r>
              <a:rPr lang="en" dirty="0">
                <a:solidFill>
                  <a:srgbClr val="FFFFFF"/>
                </a:solidFill>
                <a:latin typeface="Calibri" charset="0"/>
                <a:ea typeface="Calibri" charset="0"/>
                <a:cs typeface="Calibri" charset="0"/>
                <a:sym typeface="Source Code Pro"/>
              </a:rPr>
              <a:t>,</a:t>
            </a:r>
          </a:p>
          <a:p>
            <a:pPr>
              <a:buClr>
                <a:schemeClr val="dk1"/>
              </a:buClr>
              <a:buSzPct val="78571"/>
            </a:pPr>
            <a:r>
              <a:rPr lang="en" dirty="0">
                <a:solidFill>
                  <a:srgbClr val="FFFFFF"/>
                </a:solidFill>
                <a:latin typeface="Calibri" charset="0"/>
                <a:ea typeface="Calibri" charset="0"/>
                <a:cs typeface="Calibri" charset="0"/>
                <a:sym typeface="Source Code Pro"/>
              </a:rPr>
              <a:t>                "Message " + counter);</a:t>
            </a:r>
          </a:p>
          <a:p>
            <a:pPr>
              <a:buClr>
                <a:schemeClr val="dk1"/>
              </a:buClr>
              <a:buSzPct val="78571"/>
            </a:pPr>
            <a:r>
              <a:rPr lang="en" dirty="0">
                <a:solidFill>
                  <a:srgbClr val="FFFFFF"/>
                </a:solidFill>
                <a:latin typeface="Calibri" charset="0"/>
                <a:ea typeface="Calibri" charset="0"/>
                <a:cs typeface="Calibri" charset="0"/>
                <a:sym typeface="Source Code Pro"/>
              </a:rPr>
              <a:t>        counter++;</a:t>
            </a:r>
          </a:p>
          <a:p>
            <a:r>
              <a:rPr lang="en" dirty="0">
                <a:solidFill>
                  <a:srgbClr val="FFFFFF"/>
                </a:solidFill>
                <a:latin typeface="Calibri" charset="0"/>
                <a:ea typeface="Calibri" charset="0"/>
                <a:cs typeface="Calibri" charset="0"/>
                <a:sym typeface="Source Code Pro"/>
              </a:rPr>
              <a:t>    });</a:t>
            </a:r>
          </a:p>
          <a:p>
            <a:pPr>
              <a:buClr>
                <a:schemeClr val="dk1"/>
              </a:buClr>
              <a:buSzPct val="78571"/>
            </a:pPr>
            <a:r>
              <a:rPr lang="en" dirty="0">
                <a:solidFill>
                  <a:srgbClr val="FFFFFF"/>
                </a:solidFill>
                <a:latin typeface="Calibri" charset="0"/>
                <a:ea typeface="Calibri" charset="0"/>
                <a:cs typeface="Calibri" charset="0"/>
                <a:sym typeface="Source Code Pro"/>
              </a:rPr>
              <a:t>}</a:t>
            </a:r>
          </a:p>
          <a:p>
            <a:pPr>
              <a:buClr>
                <a:schemeClr val="dk1"/>
              </a:buClr>
            </a:pPr>
            <a:endParaRPr dirty="0">
              <a:solidFill>
                <a:srgbClr val="FFFFFF"/>
              </a:solidFill>
              <a:latin typeface="Calibri" charset="0"/>
              <a:ea typeface="Calibri" charset="0"/>
              <a:cs typeface="Calibri" charset="0"/>
              <a:sym typeface="Source Code Pro"/>
            </a:endParaRPr>
          </a:p>
          <a:p>
            <a:endParaRPr dirty="0">
              <a:solidFill>
                <a:srgbClr val="FFFFFF"/>
              </a:solidFill>
              <a:latin typeface="Calibri" charset="0"/>
              <a:ea typeface="Calibri" charset="0"/>
              <a:cs typeface="Calibri" charset="0"/>
              <a:sym typeface="Source Code Pro"/>
            </a:endParaRPr>
          </a:p>
        </p:txBody>
      </p:sp>
    </p:spTree>
    <p:extLst>
      <p:ext uri="{BB962C8B-B14F-4D97-AF65-F5344CB8AC3E}">
        <p14:creationId xmlns:p14="http://schemas.microsoft.com/office/powerpoint/2010/main" val="1344343149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ym typeface="Ubuntu"/>
              </a:rPr>
              <a:t>EventBus</a:t>
            </a:r>
            <a:r>
              <a:rPr lang="en-US" dirty="0">
                <a:latin typeface="Ubuntu"/>
                <a:ea typeface="Ubuntu"/>
                <a:cs typeface="Ubuntu"/>
                <a:sym typeface="Ubuntu"/>
              </a:rPr>
              <a:t> </a:t>
            </a:r>
            <a:r>
              <a:rPr lang="en-US" dirty="0" smtClean="0">
                <a:sym typeface="Ubuntu"/>
              </a:rPr>
              <a:t>Sending M</a:t>
            </a:r>
            <a:r>
              <a:rPr lang="en" dirty="0" err="1" smtClean="0">
                <a:sym typeface="Ubuntu"/>
              </a:rPr>
              <a:t>essage</a:t>
            </a:r>
            <a:r>
              <a:rPr lang="en-US" dirty="0" smtClean="0">
                <a:sym typeface="Ubuntu"/>
              </a:rPr>
              <a:t> – P2P</a:t>
            </a:r>
            <a:endParaRPr lang="en-US" dirty="0"/>
          </a:p>
        </p:txBody>
      </p:sp>
      <p:sp>
        <p:nvSpPr>
          <p:cNvPr id="503" name="Shape 503"/>
          <p:cNvSpPr/>
          <p:nvPr/>
        </p:nvSpPr>
        <p:spPr>
          <a:xfrm>
            <a:off x="304800" y="1246282"/>
            <a:ext cx="7719899" cy="3935318"/>
          </a:xfrm>
          <a:prstGeom prst="rect">
            <a:avLst/>
          </a:prstGeom>
          <a:solidFill>
            <a:srgbClr val="073763"/>
          </a:solidFill>
          <a:ln w="19050" cap="flat" cmpd="sng">
            <a:solidFill>
              <a:srgbClr val="4C4C4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r>
              <a:rPr lang="en" dirty="0">
                <a:solidFill>
                  <a:srgbClr val="FFFFFF"/>
                </a:solidFill>
                <a:latin typeface="Calibri" charset="0"/>
                <a:ea typeface="Calibri" charset="0"/>
                <a:cs typeface="Calibri" charset="0"/>
                <a:sym typeface="Source Code Pro"/>
              </a:rPr>
              <a:t>public void start() {</a:t>
            </a:r>
          </a:p>
          <a:p>
            <a:endParaRPr dirty="0">
              <a:solidFill>
                <a:srgbClr val="FFFFFF"/>
              </a:solidFill>
              <a:latin typeface="Calibri" charset="0"/>
              <a:ea typeface="Calibri" charset="0"/>
              <a:cs typeface="Calibri" charset="0"/>
              <a:sym typeface="Source Code Pro"/>
            </a:endParaRPr>
          </a:p>
          <a:p>
            <a:r>
              <a:rPr lang="en" dirty="0">
                <a:solidFill>
                  <a:srgbClr val="FFFFFF"/>
                </a:solidFill>
                <a:latin typeface="Calibri" charset="0"/>
                <a:ea typeface="Calibri" charset="0"/>
                <a:cs typeface="Calibri" charset="0"/>
                <a:sym typeface="Source Code Pro"/>
              </a:rPr>
              <a:t>    </a:t>
            </a:r>
            <a:r>
              <a:rPr lang="en" dirty="0" err="1">
                <a:solidFill>
                  <a:srgbClr val="FFFFFF"/>
                </a:solidFill>
                <a:latin typeface="Calibri" charset="0"/>
                <a:ea typeface="Calibri" charset="0"/>
                <a:cs typeface="Calibri" charset="0"/>
                <a:sym typeface="Source Code Pro"/>
              </a:rPr>
              <a:t>getLogger</a:t>
            </a:r>
            <a:r>
              <a:rPr lang="en" dirty="0">
                <a:solidFill>
                  <a:srgbClr val="FFFFFF"/>
                </a:solidFill>
                <a:latin typeface="Calibri" charset="0"/>
                <a:ea typeface="Calibri" charset="0"/>
                <a:cs typeface="Calibri" charset="0"/>
                <a:sym typeface="Source Code Pro"/>
              </a:rPr>
              <a:t>().info("Broadcaster started");</a:t>
            </a:r>
          </a:p>
          <a:p>
            <a:r>
              <a:rPr lang="en" dirty="0">
                <a:solidFill>
                  <a:srgbClr val="FFFFFF"/>
                </a:solidFill>
                <a:latin typeface="Calibri" charset="0"/>
                <a:ea typeface="Calibri" charset="0"/>
                <a:cs typeface="Calibri" charset="0"/>
                <a:sym typeface="Source Code Pro"/>
              </a:rPr>
              <a:t>    </a:t>
            </a:r>
            <a:r>
              <a:rPr lang="en" dirty="0" err="1">
                <a:solidFill>
                  <a:srgbClr val="FFFFFF"/>
                </a:solidFill>
                <a:latin typeface="Calibri" charset="0"/>
                <a:ea typeface="Calibri" charset="0"/>
                <a:cs typeface="Calibri" charset="0"/>
                <a:sym typeface="Source Code Pro"/>
              </a:rPr>
              <a:t>vertx.setPeriodic</a:t>
            </a:r>
            <a:r>
              <a:rPr lang="en" dirty="0">
                <a:solidFill>
                  <a:srgbClr val="FFFFFF"/>
                </a:solidFill>
                <a:latin typeface="Calibri" charset="0"/>
                <a:ea typeface="Calibri" charset="0"/>
                <a:cs typeface="Calibri" charset="0"/>
                <a:sym typeface="Source Code Pro"/>
              </a:rPr>
              <a:t>(PERIOD_MS, </a:t>
            </a:r>
            <a:r>
              <a:rPr lang="en" dirty="0" err="1">
                <a:solidFill>
                  <a:srgbClr val="FFFFFF"/>
                </a:solidFill>
                <a:latin typeface="Calibri" charset="0"/>
                <a:ea typeface="Calibri" charset="0"/>
                <a:cs typeface="Calibri" charset="0"/>
                <a:sym typeface="Source Code Pro"/>
              </a:rPr>
              <a:t>timerID</a:t>
            </a:r>
            <a:r>
              <a:rPr lang="en" dirty="0">
                <a:solidFill>
                  <a:srgbClr val="FFFFFF"/>
                </a:solidFill>
                <a:latin typeface="Calibri" charset="0"/>
                <a:ea typeface="Calibri" charset="0"/>
                <a:cs typeface="Calibri" charset="0"/>
                <a:sym typeface="Source Code Pro"/>
              </a:rPr>
              <a:t> -&gt; {</a:t>
            </a:r>
          </a:p>
          <a:p>
            <a:endParaRPr dirty="0">
              <a:solidFill>
                <a:srgbClr val="FFFFFF"/>
              </a:solidFill>
              <a:latin typeface="Calibri" charset="0"/>
              <a:ea typeface="Calibri" charset="0"/>
              <a:cs typeface="Calibri" charset="0"/>
              <a:sym typeface="Source Code Pro"/>
            </a:endParaRPr>
          </a:p>
          <a:p>
            <a:r>
              <a:rPr lang="en" dirty="0">
                <a:solidFill>
                  <a:srgbClr val="FFFFFF"/>
                </a:solidFill>
                <a:latin typeface="Calibri" charset="0"/>
                <a:ea typeface="Calibri" charset="0"/>
                <a:cs typeface="Calibri" charset="0"/>
                <a:sym typeface="Source Code Pro"/>
              </a:rPr>
              <a:t>        </a:t>
            </a:r>
            <a:r>
              <a:rPr lang="en" dirty="0" err="1">
                <a:solidFill>
                  <a:srgbClr val="FFFFFF"/>
                </a:solidFill>
                <a:latin typeface="Calibri" charset="0"/>
                <a:ea typeface="Calibri" charset="0"/>
                <a:cs typeface="Calibri" charset="0"/>
                <a:sym typeface="Source Code Pro"/>
              </a:rPr>
              <a:t>getLogger</a:t>
            </a:r>
            <a:r>
              <a:rPr lang="en" dirty="0">
                <a:solidFill>
                  <a:srgbClr val="FFFFFF"/>
                </a:solidFill>
                <a:latin typeface="Calibri" charset="0"/>
                <a:ea typeface="Calibri" charset="0"/>
                <a:cs typeface="Calibri" charset="0"/>
                <a:sym typeface="Source Code Pro"/>
              </a:rPr>
              <a:t>().info("Broadcasting message " + counter);</a:t>
            </a:r>
          </a:p>
          <a:p>
            <a:r>
              <a:rPr lang="en" dirty="0">
                <a:solidFill>
                  <a:srgbClr val="FFFFFF"/>
                </a:solidFill>
                <a:latin typeface="Calibri" charset="0"/>
                <a:ea typeface="Calibri" charset="0"/>
                <a:cs typeface="Calibri" charset="0"/>
                <a:sym typeface="Source Code Pro"/>
              </a:rPr>
              <a:t>        </a:t>
            </a:r>
            <a:r>
              <a:rPr lang="en" dirty="0" err="1">
                <a:solidFill>
                  <a:srgbClr val="E69138"/>
                </a:solidFill>
                <a:latin typeface="Calibri" charset="0"/>
                <a:ea typeface="Calibri" charset="0"/>
                <a:cs typeface="Calibri" charset="0"/>
                <a:sym typeface="Source Code Pro"/>
              </a:rPr>
              <a:t>vertx.eventBus</a:t>
            </a:r>
            <a:r>
              <a:rPr lang="en" dirty="0">
                <a:solidFill>
                  <a:srgbClr val="E69138"/>
                </a:solidFill>
                <a:latin typeface="Calibri" charset="0"/>
                <a:ea typeface="Calibri" charset="0"/>
                <a:cs typeface="Calibri" charset="0"/>
                <a:sym typeface="Source Code Pro"/>
              </a:rPr>
              <a:t>().</a:t>
            </a:r>
            <a:r>
              <a:rPr lang="en" b="1" dirty="0">
                <a:solidFill>
                  <a:srgbClr val="E69138"/>
                </a:solidFill>
                <a:latin typeface="Calibri" charset="0"/>
                <a:ea typeface="Calibri" charset="0"/>
                <a:cs typeface="Calibri" charset="0"/>
                <a:sym typeface="Source Code Pro"/>
              </a:rPr>
              <a:t>send</a:t>
            </a:r>
            <a:r>
              <a:rPr lang="en" dirty="0">
                <a:solidFill>
                  <a:srgbClr val="FFFFFF"/>
                </a:solidFill>
                <a:latin typeface="Calibri" charset="0"/>
                <a:ea typeface="Calibri" charset="0"/>
                <a:cs typeface="Calibri" charset="0"/>
                <a:sym typeface="Source Code Pro"/>
              </a:rPr>
              <a:t>(</a:t>
            </a:r>
            <a:r>
              <a:rPr lang="en" dirty="0" err="1">
                <a:solidFill>
                  <a:srgbClr val="FFFFFF"/>
                </a:solidFill>
                <a:latin typeface="Calibri" charset="0"/>
                <a:ea typeface="Calibri" charset="0"/>
                <a:cs typeface="Calibri" charset="0"/>
                <a:sym typeface="Source Code Pro"/>
              </a:rPr>
              <a:t>Consumer.CONSUMER_ADDRESS</a:t>
            </a:r>
            <a:r>
              <a:rPr lang="en" dirty="0">
                <a:solidFill>
                  <a:srgbClr val="FFFFFF"/>
                </a:solidFill>
                <a:latin typeface="Calibri" charset="0"/>
                <a:ea typeface="Calibri" charset="0"/>
                <a:cs typeface="Calibri" charset="0"/>
                <a:sym typeface="Source Code Pro"/>
              </a:rPr>
              <a:t>,</a:t>
            </a:r>
          </a:p>
          <a:p>
            <a:r>
              <a:rPr lang="en" dirty="0">
                <a:solidFill>
                  <a:srgbClr val="FFFFFF"/>
                </a:solidFill>
                <a:latin typeface="Calibri" charset="0"/>
                <a:ea typeface="Calibri" charset="0"/>
                <a:cs typeface="Calibri" charset="0"/>
                <a:sym typeface="Source Code Pro"/>
              </a:rPr>
              <a:t>                "Message " + counter);</a:t>
            </a:r>
          </a:p>
          <a:p>
            <a:r>
              <a:rPr lang="en" dirty="0">
                <a:solidFill>
                  <a:srgbClr val="FFFFFF"/>
                </a:solidFill>
                <a:latin typeface="Calibri" charset="0"/>
                <a:ea typeface="Calibri" charset="0"/>
                <a:cs typeface="Calibri" charset="0"/>
                <a:sym typeface="Source Code Pro"/>
              </a:rPr>
              <a:t>        counter++;</a:t>
            </a:r>
          </a:p>
          <a:p>
            <a:r>
              <a:rPr lang="en" dirty="0">
                <a:solidFill>
                  <a:srgbClr val="FFFFFF"/>
                </a:solidFill>
                <a:latin typeface="Calibri" charset="0"/>
                <a:ea typeface="Calibri" charset="0"/>
                <a:cs typeface="Calibri" charset="0"/>
                <a:sym typeface="Source Code Pro"/>
              </a:rPr>
              <a:t>    });</a:t>
            </a:r>
          </a:p>
          <a:p>
            <a:r>
              <a:rPr lang="en" dirty="0">
                <a:solidFill>
                  <a:srgbClr val="FFFFFF"/>
                </a:solidFill>
                <a:latin typeface="Calibri" charset="0"/>
                <a:ea typeface="Calibri" charset="0"/>
                <a:cs typeface="Calibri" charset="0"/>
                <a:sym typeface="Source Code Pro"/>
              </a:rPr>
              <a:t>}</a:t>
            </a:r>
          </a:p>
          <a:p>
            <a:endParaRPr dirty="0">
              <a:solidFill>
                <a:srgbClr val="FFFFFF"/>
              </a:solidFill>
              <a:latin typeface="Calibri" charset="0"/>
              <a:ea typeface="Calibri" charset="0"/>
              <a:cs typeface="Calibri" charset="0"/>
              <a:sym typeface="Source Code Pro"/>
            </a:endParaRPr>
          </a:p>
          <a:p>
            <a:endParaRPr dirty="0">
              <a:solidFill>
                <a:srgbClr val="FFFFFF"/>
              </a:solidFill>
              <a:latin typeface="Calibri" charset="0"/>
              <a:ea typeface="Calibri" charset="0"/>
              <a:cs typeface="Calibri" charset="0"/>
              <a:sym typeface="Source Code Pro"/>
            </a:endParaRPr>
          </a:p>
        </p:txBody>
      </p:sp>
    </p:spTree>
    <p:extLst>
      <p:ext uri="{BB962C8B-B14F-4D97-AF65-F5344CB8AC3E}">
        <p14:creationId xmlns:p14="http://schemas.microsoft.com/office/powerpoint/2010/main" val="697672273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Shape 516"/>
          <p:cNvSpPr/>
          <p:nvPr/>
        </p:nvSpPr>
        <p:spPr>
          <a:xfrm>
            <a:off x="304800" y="1158506"/>
            <a:ext cx="7719899" cy="2785199"/>
          </a:xfrm>
          <a:prstGeom prst="rect">
            <a:avLst/>
          </a:prstGeom>
          <a:solidFill>
            <a:srgbClr val="073763"/>
          </a:solidFill>
          <a:ln w="19050" cap="flat" cmpd="sng">
            <a:solidFill>
              <a:srgbClr val="4C4C4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buClr>
                <a:schemeClr val="dk1"/>
              </a:buClr>
              <a:buSzPct val="78571"/>
            </a:pPr>
            <a:r>
              <a:rPr lang="en" dirty="0">
                <a:solidFill>
                  <a:srgbClr val="FFFFFF"/>
                </a:solidFill>
                <a:latin typeface="Calibri" charset="0"/>
                <a:ea typeface="Calibri" charset="0"/>
                <a:cs typeface="Calibri" charset="0"/>
                <a:sym typeface="Source Code Pro"/>
              </a:rPr>
              <a:t>public void start() {</a:t>
            </a:r>
          </a:p>
          <a:p>
            <a:pPr>
              <a:buClr>
                <a:schemeClr val="dk1"/>
              </a:buClr>
              <a:buSzPct val="78571"/>
            </a:pPr>
            <a:r>
              <a:rPr lang="en" dirty="0">
                <a:solidFill>
                  <a:srgbClr val="FFFFFF"/>
                </a:solidFill>
                <a:latin typeface="Calibri" charset="0"/>
                <a:ea typeface="Calibri" charset="0"/>
                <a:cs typeface="Calibri" charset="0"/>
                <a:sym typeface="Source Code Pro"/>
              </a:rPr>
              <a:t>    </a:t>
            </a:r>
            <a:r>
              <a:rPr lang="en" dirty="0" err="1">
                <a:solidFill>
                  <a:srgbClr val="FFFFFF"/>
                </a:solidFill>
                <a:latin typeface="Calibri" charset="0"/>
                <a:ea typeface="Calibri" charset="0"/>
                <a:cs typeface="Calibri" charset="0"/>
                <a:sym typeface="Source Code Pro"/>
              </a:rPr>
              <a:t>getLogger</a:t>
            </a:r>
            <a:r>
              <a:rPr lang="en" dirty="0">
                <a:solidFill>
                  <a:srgbClr val="FFFFFF"/>
                </a:solidFill>
                <a:latin typeface="Calibri" charset="0"/>
                <a:ea typeface="Calibri" charset="0"/>
                <a:cs typeface="Calibri" charset="0"/>
                <a:sym typeface="Source Code Pro"/>
              </a:rPr>
              <a:t>().info("Consumer started! " + </a:t>
            </a:r>
            <a:r>
              <a:rPr lang="en" dirty="0" err="1">
                <a:solidFill>
                  <a:srgbClr val="FFFFFF"/>
                </a:solidFill>
                <a:latin typeface="Calibri" charset="0"/>
                <a:ea typeface="Calibri" charset="0"/>
                <a:cs typeface="Calibri" charset="0"/>
                <a:sym typeface="Source Code Pro"/>
              </a:rPr>
              <a:t>hashCode</a:t>
            </a:r>
            <a:r>
              <a:rPr lang="en" dirty="0">
                <a:solidFill>
                  <a:srgbClr val="FFFFFF"/>
                </a:solidFill>
                <a:latin typeface="Calibri" charset="0"/>
                <a:ea typeface="Calibri" charset="0"/>
                <a:cs typeface="Calibri" charset="0"/>
                <a:sym typeface="Source Code Pro"/>
              </a:rPr>
              <a:t>());</a:t>
            </a:r>
          </a:p>
          <a:p>
            <a:pPr>
              <a:buClr>
                <a:schemeClr val="dk1"/>
              </a:buClr>
            </a:pPr>
            <a:endParaRPr dirty="0">
              <a:solidFill>
                <a:srgbClr val="FFFFFF"/>
              </a:solidFill>
              <a:latin typeface="Calibri" charset="0"/>
              <a:ea typeface="Calibri" charset="0"/>
              <a:cs typeface="Calibri" charset="0"/>
              <a:sym typeface="Source Code Pro"/>
            </a:endParaRPr>
          </a:p>
          <a:p>
            <a:pPr>
              <a:buClr>
                <a:schemeClr val="dk1"/>
              </a:buClr>
              <a:buSzPct val="78571"/>
            </a:pPr>
            <a:r>
              <a:rPr lang="en" dirty="0">
                <a:solidFill>
                  <a:srgbClr val="FFFFFF"/>
                </a:solidFill>
                <a:latin typeface="Calibri" charset="0"/>
                <a:ea typeface="Calibri" charset="0"/>
                <a:cs typeface="Calibri" charset="0"/>
                <a:sym typeface="Source Code Pro"/>
              </a:rPr>
              <a:t>    </a:t>
            </a:r>
            <a:r>
              <a:rPr lang="en" dirty="0" err="1">
                <a:solidFill>
                  <a:srgbClr val="E69138"/>
                </a:solidFill>
                <a:latin typeface="Calibri" charset="0"/>
                <a:ea typeface="Calibri" charset="0"/>
                <a:cs typeface="Calibri" charset="0"/>
                <a:sym typeface="Source Code Pro"/>
              </a:rPr>
              <a:t>vertx.eventBus</a:t>
            </a:r>
            <a:r>
              <a:rPr lang="en" dirty="0">
                <a:solidFill>
                  <a:srgbClr val="E69138"/>
                </a:solidFill>
                <a:latin typeface="Calibri" charset="0"/>
                <a:ea typeface="Calibri" charset="0"/>
                <a:cs typeface="Calibri" charset="0"/>
                <a:sym typeface="Source Code Pro"/>
              </a:rPr>
              <a:t>().</a:t>
            </a:r>
            <a:r>
              <a:rPr lang="en" b="1" dirty="0">
                <a:solidFill>
                  <a:srgbClr val="E69138"/>
                </a:solidFill>
                <a:latin typeface="Calibri" charset="0"/>
                <a:ea typeface="Calibri" charset="0"/>
                <a:cs typeface="Calibri" charset="0"/>
                <a:sym typeface="Source Code Pro"/>
              </a:rPr>
              <a:t>consumer</a:t>
            </a:r>
            <a:r>
              <a:rPr lang="en" dirty="0">
                <a:solidFill>
                  <a:srgbClr val="FFFFFF"/>
                </a:solidFill>
                <a:latin typeface="Calibri" charset="0"/>
                <a:ea typeface="Calibri" charset="0"/>
                <a:cs typeface="Calibri" charset="0"/>
                <a:sym typeface="Source Code Pro"/>
              </a:rPr>
              <a:t>(CONSUMER_ADDRESS, message -&gt; {</a:t>
            </a:r>
          </a:p>
          <a:p>
            <a:pPr>
              <a:buClr>
                <a:schemeClr val="dk1"/>
              </a:buClr>
            </a:pPr>
            <a:endParaRPr dirty="0">
              <a:solidFill>
                <a:srgbClr val="FFFFFF"/>
              </a:solidFill>
              <a:latin typeface="Calibri" charset="0"/>
              <a:ea typeface="Calibri" charset="0"/>
              <a:cs typeface="Calibri" charset="0"/>
              <a:sym typeface="Source Code Pro"/>
            </a:endParaRPr>
          </a:p>
          <a:p>
            <a:pPr>
              <a:buClr>
                <a:schemeClr val="dk1"/>
              </a:buClr>
              <a:buSzPct val="78571"/>
            </a:pPr>
            <a:r>
              <a:rPr lang="en" dirty="0">
                <a:solidFill>
                  <a:srgbClr val="FFFFFF"/>
                </a:solidFill>
                <a:latin typeface="Calibri" charset="0"/>
                <a:ea typeface="Calibri" charset="0"/>
                <a:cs typeface="Calibri" charset="0"/>
                <a:sym typeface="Source Code Pro"/>
              </a:rPr>
              <a:t>    </a:t>
            </a:r>
            <a:r>
              <a:rPr lang="en" dirty="0" err="1">
                <a:solidFill>
                  <a:srgbClr val="FFFFFF"/>
                </a:solidFill>
                <a:latin typeface="Calibri" charset="0"/>
                <a:ea typeface="Calibri" charset="0"/>
                <a:cs typeface="Calibri" charset="0"/>
                <a:sym typeface="Source Code Pro"/>
              </a:rPr>
              <a:t>getLogger</a:t>
            </a:r>
            <a:r>
              <a:rPr lang="en" dirty="0">
                <a:solidFill>
                  <a:srgbClr val="FFFFFF"/>
                </a:solidFill>
                <a:latin typeface="Calibri" charset="0"/>
                <a:ea typeface="Calibri" charset="0"/>
                <a:cs typeface="Calibri" charset="0"/>
                <a:sym typeface="Source Code Pro"/>
              </a:rPr>
              <a:t>().info("Received message: " + </a:t>
            </a:r>
            <a:r>
              <a:rPr lang="en" dirty="0" err="1">
                <a:solidFill>
                  <a:srgbClr val="FFFFFF"/>
                </a:solidFill>
                <a:latin typeface="Calibri" charset="0"/>
                <a:ea typeface="Calibri" charset="0"/>
                <a:cs typeface="Calibri" charset="0"/>
                <a:sym typeface="Source Code Pro"/>
              </a:rPr>
              <a:t>message.body</a:t>
            </a:r>
            <a:r>
              <a:rPr lang="en" dirty="0">
                <a:solidFill>
                  <a:srgbClr val="FFFFFF"/>
                </a:solidFill>
                <a:latin typeface="Calibri" charset="0"/>
                <a:ea typeface="Calibri" charset="0"/>
                <a:cs typeface="Calibri" charset="0"/>
                <a:sym typeface="Source Code Pro"/>
              </a:rPr>
              <a:t>());</a:t>
            </a:r>
          </a:p>
          <a:p>
            <a:pPr>
              <a:buClr>
                <a:schemeClr val="dk1"/>
              </a:buClr>
              <a:buSzPct val="78571"/>
            </a:pPr>
            <a:r>
              <a:rPr lang="en" dirty="0">
                <a:solidFill>
                  <a:srgbClr val="FFFFFF"/>
                </a:solidFill>
                <a:latin typeface="Calibri" charset="0"/>
                <a:ea typeface="Calibri" charset="0"/>
                <a:cs typeface="Calibri" charset="0"/>
                <a:sym typeface="Source Code Pro"/>
              </a:rPr>
              <a:t>    </a:t>
            </a:r>
            <a:r>
              <a:rPr lang="en" dirty="0" err="1">
                <a:solidFill>
                  <a:srgbClr val="E69138"/>
                </a:solidFill>
                <a:latin typeface="Calibri" charset="0"/>
                <a:ea typeface="Calibri" charset="0"/>
                <a:cs typeface="Calibri" charset="0"/>
                <a:sym typeface="Source Code Pro"/>
              </a:rPr>
              <a:t>message.</a:t>
            </a:r>
            <a:r>
              <a:rPr lang="en" b="1" dirty="0" err="1">
                <a:solidFill>
                  <a:srgbClr val="E69138"/>
                </a:solidFill>
                <a:latin typeface="Calibri" charset="0"/>
                <a:ea typeface="Calibri" charset="0"/>
                <a:cs typeface="Calibri" charset="0"/>
                <a:sym typeface="Source Code Pro"/>
              </a:rPr>
              <a:t>reply</a:t>
            </a:r>
            <a:r>
              <a:rPr lang="en" dirty="0">
                <a:solidFill>
                  <a:srgbClr val="FFFFFF"/>
                </a:solidFill>
                <a:latin typeface="Calibri" charset="0"/>
                <a:ea typeface="Calibri" charset="0"/>
                <a:cs typeface="Calibri" charset="0"/>
                <a:sym typeface="Source Code Pro"/>
              </a:rPr>
              <a:t>(</a:t>
            </a:r>
            <a:r>
              <a:rPr lang="en" dirty="0">
                <a:solidFill>
                  <a:schemeClr val="lt1"/>
                </a:solidFill>
                <a:latin typeface="Calibri" charset="0"/>
                <a:ea typeface="Calibri" charset="0"/>
                <a:cs typeface="Calibri" charset="0"/>
                <a:sym typeface="Source Code Pro"/>
              </a:rPr>
              <a:t>"I got your message");</a:t>
            </a:r>
          </a:p>
          <a:p>
            <a:pPr>
              <a:buClr>
                <a:schemeClr val="dk1"/>
              </a:buClr>
              <a:buSzPct val="78571"/>
            </a:pPr>
            <a:r>
              <a:rPr lang="en" dirty="0">
                <a:solidFill>
                  <a:srgbClr val="FFFFFF"/>
                </a:solidFill>
                <a:latin typeface="Calibri" charset="0"/>
                <a:ea typeface="Calibri" charset="0"/>
                <a:cs typeface="Calibri" charset="0"/>
                <a:sym typeface="Source Code Pro"/>
              </a:rPr>
              <a:t>  });</a:t>
            </a:r>
          </a:p>
          <a:p>
            <a:pPr>
              <a:buClr>
                <a:schemeClr val="dk1"/>
              </a:buClr>
              <a:buSzPct val="78571"/>
            </a:pPr>
            <a:r>
              <a:rPr lang="en" dirty="0">
                <a:solidFill>
                  <a:srgbClr val="FFFFFF"/>
                </a:solidFill>
                <a:latin typeface="Calibri" charset="0"/>
                <a:ea typeface="Calibri" charset="0"/>
                <a:cs typeface="Calibri" charset="0"/>
                <a:sym typeface="Source Code Pro"/>
              </a:rPr>
              <a:t>}</a:t>
            </a:r>
          </a:p>
          <a:p>
            <a:endParaRPr dirty="0">
              <a:solidFill>
                <a:srgbClr val="FFFFFF"/>
              </a:solidFill>
              <a:latin typeface="Calibri" charset="0"/>
              <a:ea typeface="Calibri" charset="0"/>
              <a:cs typeface="Calibri" charset="0"/>
              <a:sym typeface="Source Code Pro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EventBus Consuming Message and Reply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2747228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VERT.X </a:t>
            </a:r>
            <a:r>
              <a:rPr lang="en-US" dirty="0"/>
              <a:t>W</a:t>
            </a:r>
            <a:r>
              <a:rPr lang="en-US" dirty="0" smtClean="0"/>
              <a:t>eb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dirty="0" smtClean="0"/>
              <a:t>Routing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 smtClean="0"/>
              <a:t>Regex Matching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 smtClean="0"/>
              <a:t>Request Body Handling, parameters extraction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 smtClean="0"/>
              <a:t>Cookie Parsing &amp; Handling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 smtClean="0"/>
              <a:t>Multipart Form &amp; File Upload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 smtClean="0"/>
              <a:t>Session support ( sticky &amp; non-sticky )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 smtClean="0"/>
              <a:t>CORS &amp; CSRF Support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 smtClean="0"/>
              <a:t>Authentication &amp; Authorization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 err="1" smtClean="0"/>
              <a:t>SockJS</a:t>
            </a:r>
            <a:r>
              <a:rPr lang="en-US" dirty="0" smtClean="0"/>
              <a:t> Support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055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VERT.X </a:t>
            </a:r>
            <a:r>
              <a:rPr lang="en-US" dirty="0" smtClean="0"/>
              <a:t>Web Hello World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117600"/>
            <a:ext cx="8547228" cy="436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077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What is VERT.X - vertx.io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5300" y="1409700"/>
            <a:ext cx="8661400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974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VERT.X Routing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035945"/>
            <a:ext cx="7150099" cy="5135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908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6096001" y="3429007"/>
            <a:ext cx="5791200" cy="615571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 baseline="0">
                <a:solidFill>
                  <a:schemeClr val="tx2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sz="2800" i="1" dirty="0" smtClean="0"/>
              <a:t>Come and Join Us</a:t>
            </a:r>
            <a:endParaRPr lang="en-US" sz="2800" i="1" dirty="0"/>
          </a:p>
        </p:txBody>
      </p:sp>
    </p:spTree>
    <p:extLst>
      <p:ext uri="{BB962C8B-B14F-4D97-AF65-F5344CB8AC3E}">
        <p14:creationId xmlns:p14="http://schemas.microsoft.com/office/powerpoint/2010/main" val="3062310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Reactive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3324" y="1142999"/>
            <a:ext cx="9303075" cy="504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92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to Reactive - Problems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charset="0"/>
              <a:buChar char="•"/>
            </a:pPr>
            <a:r>
              <a:rPr lang="en-US" dirty="0" smtClean="0"/>
              <a:t>N</a:t>
            </a:r>
            <a:r>
              <a:rPr lang="en" dirty="0" smtClean="0"/>
              <a:t>umber </a:t>
            </a:r>
            <a:r>
              <a:rPr lang="en" dirty="0"/>
              <a:t>of mobile users raises</a:t>
            </a:r>
          </a:p>
          <a:p>
            <a:pPr marL="571500" indent="-342900">
              <a:buFont typeface="Wingdings" charset="2"/>
              <a:buChar char="ü"/>
            </a:pPr>
            <a:r>
              <a:rPr lang="en" dirty="0"/>
              <a:t>2,1 </a:t>
            </a:r>
            <a:r>
              <a:rPr lang="en-US" dirty="0"/>
              <a:t>billion </a:t>
            </a:r>
            <a:r>
              <a:rPr lang="en" dirty="0"/>
              <a:t>in 2012 -&gt; 7 </a:t>
            </a:r>
            <a:r>
              <a:rPr lang="en-US" dirty="0"/>
              <a:t>billion </a:t>
            </a:r>
            <a:r>
              <a:rPr lang="en" dirty="0"/>
              <a:t>in 2018</a:t>
            </a:r>
          </a:p>
          <a:p>
            <a:pPr marL="571500" indent="-342900">
              <a:buFont typeface="Wingdings" charset="2"/>
              <a:buChar char="ü"/>
            </a:pPr>
            <a:r>
              <a:rPr lang="en" dirty="0"/>
              <a:t>Internet of things - 30 </a:t>
            </a:r>
            <a:r>
              <a:rPr lang="en-US" dirty="0"/>
              <a:t>billion </a:t>
            </a:r>
            <a:r>
              <a:rPr lang="en" dirty="0"/>
              <a:t>in 2020!</a:t>
            </a:r>
            <a:endParaRPr lang="en-US" dirty="0"/>
          </a:p>
          <a:p>
            <a:endParaRPr lang="en-US" sz="1000" dirty="0"/>
          </a:p>
          <a:p>
            <a:pPr marL="342900" indent="-342900">
              <a:buFont typeface="Arial" charset="0"/>
              <a:buChar char="•"/>
            </a:pPr>
            <a:r>
              <a:rPr lang="en-US" dirty="0" smtClean="0"/>
              <a:t>Threading Issues</a:t>
            </a:r>
            <a:endParaRPr lang="en-US" dirty="0"/>
          </a:p>
          <a:p>
            <a:pPr marL="571500" indent="-342900">
              <a:buFont typeface="Wingdings" charset="2"/>
              <a:buChar char="ü"/>
            </a:pPr>
            <a:r>
              <a:rPr lang="en-US" dirty="0" smtClean="0"/>
              <a:t>O</a:t>
            </a:r>
            <a:r>
              <a:rPr lang="en" dirty="0" smtClean="0"/>
              <a:t>ne </a:t>
            </a:r>
            <a:r>
              <a:rPr lang="en" dirty="0"/>
              <a:t>thread handles one task</a:t>
            </a:r>
          </a:p>
          <a:p>
            <a:pPr marL="571500" indent="-342900">
              <a:buFont typeface="Wingdings" charset="2"/>
              <a:buChar char="ü"/>
            </a:pPr>
            <a:r>
              <a:rPr lang="en-US" dirty="0" smtClean="0"/>
              <a:t>T</a:t>
            </a:r>
            <a:r>
              <a:rPr lang="en" dirty="0" smtClean="0"/>
              <a:t>hread </a:t>
            </a:r>
            <a:r>
              <a:rPr lang="en" dirty="0"/>
              <a:t>is waiting for job to finish</a:t>
            </a:r>
          </a:p>
          <a:p>
            <a:pPr marL="571500" indent="-342900">
              <a:buFont typeface="Wingdings" charset="2"/>
              <a:buChar char="ü"/>
            </a:pPr>
            <a:r>
              <a:rPr lang="en-US" dirty="0" smtClean="0"/>
              <a:t>W</a:t>
            </a:r>
            <a:r>
              <a:rPr lang="en" dirty="0" smtClean="0"/>
              <a:t>hole </a:t>
            </a:r>
            <a:r>
              <a:rPr lang="en" dirty="0"/>
              <a:t>queue of tasks </a:t>
            </a:r>
            <a:r>
              <a:rPr lang="en" dirty="0" smtClean="0"/>
              <a:t>waits</a:t>
            </a:r>
            <a:endParaRPr lang="en-US" dirty="0" smtClean="0"/>
          </a:p>
          <a:p>
            <a:pPr marL="571500" indent="-342900">
              <a:buFont typeface="Wingdings" charset="2"/>
              <a:buChar char="ü"/>
            </a:pPr>
            <a:r>
              <a:rPr lang="en-US" dirty="0" smtClean="0"/>
              <a:t>Thread pool is blocking</a:t>
            </a:r>
          </a:p>
          <a:p>
            <a:pPr marL="571500" indent="-342900">
              <a:buFont typeface="Wingdings" charset="2"/>
              <a:buChar char="ü"/>
            </a:pPr>
            <a:r>
              <a:rPr lang="en-US" dirty="0" smtClean="0"/>
              <a:t>Synchronous sucks</a:t>
            </a:r>
            <a:endParaRPr lang="en" dirty="0"/>
          </a:p>
          <a:p>
            <a:endParaRPr lang="en" dirty="0"/>
          </a:p>
          <a:p>
            <a:pPr>
              <a:buNone/>
            </a:pPr>
            <a:endParaRPr lang="en" dirty="0"/>
          </a:p>
          <a:p>
            <a:pPr>
              <a:buNone/>
            </a:pPr>
            <a:endParaRPr lang="en" dirty="0"/>
          </a:p>
          <a:p>
            <a:endParaRPr lang="en-US" dirty="0"/>
          </a:p>
        </p:txBody>
      </p:sp>
      <p:pic>
        <p:nvPicPr>
          <p:cNvPr id="6" name="Shape 136"/>
          <p:cNvPicPr preferRelativeResize="0"/>
          <p:nvPr/>
        </p:nvPicPr>
        <p:blipFill rotWithShape="1">
          <a:blip r:embed="rId2">
            <a:alphaModFix/>
          </a:blip>
          <a:srcRect r="9107" b="6256"/>
          <a:stretch/>
        </p:blipFill>
        <p:spPr>
          <a:xfrm>
            <a:off x="8518302" y="3828777"/>
            <a:ext cx="3368898" cy="2363264"/>
          </a:xfrm>
          <a:prstGeom prst="rect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pic>
    </p:spTree>
    <p:extLst>
      <p:ext uri="{BB962C8B-B14F-4D97-AF65-F5344CB8AC3E}">
        <p14:creationId xmlns:p14="http://schemas.microsoft.com/office/powerpoint/2010/main" val="573207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Why to Reactive – T</a:t>
            </a:r>
            <a:r>
              <a:rPr lang="en" smtClean="0"/>
              <a:t>he </a:t>
            </a:r>
            <a:r>
              <a:rPr lang="en-US" smtClean="0"/>
              <a:t>S</a:t>
            </a:r>
            <a:r>
              <a:rPr lang="en-CA" smtClean="0"/>
              <a:t>olution</a:t>
            </a:r>
            <a:endParaRPr lang="en-CA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charset="0"/>
              <a:buChar char="•"/>
            </a:pPr>
            <a:r>
              <a:rPr lang="en-US" dirty="0" smtClean="0"/>
              <a:t>S</a:t>
            </a:r>
            <a:r>
              <a:rPr lang="en-CA" dirty="0" smtClean="0"/>
              <a:t>eries</a:t>
            </a:r>
            <a:r>
              <a:rPr lang="en" dirty="0" smtClean="0"/>
              <a:t> of loosely coupled events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 smtClean="0"/>
              <a:t>E</a:t>
            </a:r>
            <a:r>
              <a:rPr lang="en" dirty="0" smtClean="0"/>
              <a:t>vent that informs that new job/data is waiting</a:t>
            </a:r>
            <a:endParaRPr lang="en-US" dirty="0" smtClean="0"/>
          </a:p>
          <a:p>
            <a:pPr marL="342900" indent="-342900">
              <a:buFont typeface="Arial" charset="0"/>
              <a:buChar char="•"/>
            </a:pPr>
            <a:r>
              <a:rPr lang="en-US" dirty="0" smtClean="0"/>
              <a:t>R</a:t>
            </a:r>
            <a:r>
              <a:rPr lang="en" dirty="0" smtClean="0"/>
              <a:t>elease thread instead of waiting for </a:t>
            </a:r>
            <a:r>
              <a:rPr lang="en-US" dirty="0" smtClean="0"/>
              <a:t>IO </a:t>
            </a:r>
            <a:r>
              <a:rPr lang="en" dirty="0" smtClean="0"/>
              <a:t>to be finished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 smtClean="0"/>
              <a:t>U</a:t>
            </a:r>
            <a:r>
              <a:rPr lang="en" dirty="0" smtClean="0"/>
              <a:t>se non-blocking IO (NIO)</a:t>
            </a:r>
          </a:p>
          <a:p>
            <a:endParaRPr lang="en" dirty="0"/>
          </a:p>
        </p:txBody>
      </p:sp>
      <p:pic>
        <p:nvPicPr>
          <p:cNvPr id="167" name="Shape 1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90000" y="4223541"/>
            <a:ext cx="2997200" cy="19685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999" y="3810418"/>
            <a:ext cx="2946401" cy="826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16136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VERT.X Highlight</a:t>
            </a:r>
            <a:endParaRPr lang="en" dirty="0"/>
          </a:p>
        </p:txBody>
      </p:sp>
      <p:sp>
        <p:nvSpPr>
          <p:cNvPr id="86" name="Shape 86"/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charset="0"/>
              <a:buChar char="•"/>
            </a:pPr>
            <a:r>
              <a:rPr lang="en-US" dirty="0" smtClean="0"/>
              <a:t>A light weighted framework  and </a:t>
            </a:r>
            <a:r>
              <a:rPr lang="en" dirty="0" smtClean="0"/>
              <a:t>embeddable toolkit</a:t>
            </a:r>
            <a:r>
              <a:rPr lang="en-US" dirty="0" smtClean="0"/>
              <a:t> ~ 650k</a:t>
            </a:r>
          </a:p>
          <a:p>
            <a:pPr marL="342900" indent="-342900">
              <a:buFont typeface="Arial" charset="0"/>
              <a:buChar char="•"/>
            </a:pPr>
            <a:r>
              <a:rPr lang="en" dirty="0" smtClean="0"/>
              <a:t>Thread</a:t>
            </a:r>
            <a:r>
              <a:rPr lang="en-US" dirty="0" smtClean="0"/>
              <a:t> s</a:t>
            </a:r>
            <a:r>
              <a:rPr lang="en" dirty="0" err="1" smtClean="0"/>
              <a:t>afe</a:t>
            </a:r>
            <a:r>
              <a:rPr lang="en" dirty="0" smtClean="0"/>
              <a:t> concurrent 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 smtClean="0"/>
              <a:t>S</a:t>
            </a:r>
            <a:r>
              <a:rPr lang="en" dirty="0" err="1" smtClean="0"/>
              <a:t>calable</a:t>
            </a:r>
            <a:r>
              <a:rPr lang="en" dirty="0" smtClean="0"/>
              <a:t> asynchronous event</a:t>
            </a:r>
            <a:r>
              <a:rPr lang="en-US" dirty="0" smtClean="0"/>
              <a:t> d</a:t>
            </a:r>
            <a:r>
              <a:rPr lang="en" dirty="0" smtClean="0"/>
              <a:t>riven reactive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 smtClean="0"/>
              <a:t>Polyglot (Java, JavaScript, Groovy, Ruby, Python etc.)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 smtClean="0"/>
              <a:t>Event-driven &amp; Non-blocking programming model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 smtClean="0"/>
              <a:t>Super simple concurrency model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 smtClean="0"/>
              <a:t>Ideal choice for creating light-weight, high-performance, micro-services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 smtClean="0"/>
              <a:t>Public module repository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 smtClean="0"/>
              <a:t>Reactive applications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 smtClean="0"/>
              <a:t>Asynchronous APIs – database, micro-service, cluster, management, etc.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0774842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VERT.X </a:t>
            </a:r>
            <a:r>
              <a:rPr lang="en-US" dirty="0" smtClean="0"/>
              <a:t>Core Concepts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dirty="0" smtClean="0"/>
              <a:t>Event Loop 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 smtClean="0"/>
              <a:t>Verticles</a:t>
            </a:r>
          </a:p>
          <a:p>
            <a:pPr lvl="1">
              <a:buClr>
                <a:schemeClr val="tx1"/>
              </a:buClr>
              <a:buFont typeface="Wingdings" charset="2"/>
              <a:buChar char="ü"/>
            </a:pPr>
            <a:r>
              <a:rPr lang="en-US" dirty="0" smtClean="0"/>
              <a:t>Server Verticles</a:t>
            </a:r>
          </a:p>
          <a:p>
            <a:pPr lvl="1">
              <a:buClrTx/>
              <a:buFont typeface="Wingdings" charset="2"/>
              <a:buChar char="ü"/>
            </a:pPr>
            <a:r>
              <a:rPr lang="en-US" dirty="0" smtClean="0"/>
              <a:t>Worker Verticles 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 smtClean="0"/>
              <a:t>Event Bus</a:t>
            </a:r>
          </a:p>
          <a:p>
            <a:pPr lvl="1">
              <a:buClr>
                <a:schemeClr val="tx1"/>
              </a:buClr>
              <a:buFont typeface="Wingdings" charset="2"/>
              <a:buChar char="ü"/>
            </a:pPr>
            <a:r>
              <a:rPr lang="en-US" dirty="0" smtClean="0"/>
              <a:t>Point to Point</a:t>
            </a:r>
          </a:p>
          <a:p>
            <a:pPr lvl="1">
              <a:buClr>
                <a:schemeClr val="tx1"/>
              </a:buClr>
              <a:buFont typeface="Wingdings" charset="2"/>
              <a:buChar char="ü"/>
            </a:pPr>
            <a:r>
              <a:rPr lang="en-US" dirty="0" smtClean="0"/>
              <a:t>Pub/Sub</a:t>
            </a:r>
          </a:p>
          <a:p>
            <a:pPr lvl="1">
              <a:buClr>
                <a:schemeClr val="tx1"/>
              </a:buClr>
              <a:buFont typeface="Wingdings" charset="2"/>
              <a:buChar char="ü"/>
            </a:pPr>
            <a:r>
              <a:rPr lang="en-US" dirty="0" smtClean="0"/>
              <a:t>Distributed</a:t>
            </a:r>
          </a:p>
        </p:txBody>
      </p:sp>
    </p:spTree>
    <p:extLst>
      <p:ext uri="{BB962C8B-B14F-4D97-AF65-F5344CB8AC3E}">
        <p14:creationId xmlns:p14="http://schemas.microsoft.com/office/powerpoint/2010/main" val="1341636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Famous Event Loop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7317" y="1854200"/>
            <a:ext cx="6351283" cy="3519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72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Architecture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9301" y="1752600"/>
            <a:ext cx="5003799" cy="3733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581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2_Office Theme">
  <a:themeElements>
    <a:clrScheme name="Confluent">
      <a:dk1>
        <a:sysClr val="windowText" lastClr="000000"/>
      </a:dk1>
      <a:lt1>
        <a:sysClr val="window" lastClr="FFFFFF"/>
      </a:lt1>
      <a:dk2>
        <a:srgbClr val="7C7C7C"/>
      </a:dk2>
      <a:lt2>
        <a:srgbClr val="E7E6E6"/>
      </a:lt2>
      <a:accent1>
        <a:srgbClr val="FB6517"/>
      </a:accent1>
      <a:accent2>
        <a:srgbClr val="D34A0D"/>
      </a:accent2>
      <a:accent3>
        <a:srgbClr val="FC9D60"/>
      </a:accent3>
      <a:accent4>
        <a:srgbClr val="2898C1"/>
      </a:accent4>
      <a:accent5>
        <a:srgbClr val="93C3E6"/>
      </a:accent5>
      <a:accent6>
        <a:srgbClr val="1F7695"/>
      </a:accent6>
      <a:hlink>
        <a:srgbClr val="70AD47"/>
      </a:hlink>
      <a:folHlink>
        <a:srgbClr val="92D050"/>
      </a:folHlink>
    </a:clrScheme>
    <a:fontScheme name="confluent">
      <a:majorFont>
        <a:latin typeface="Roboto Light"/>
        <a:ea typeface=""/>
        <a:cs typeface=""/>
      </a:majorFont>
      <a:minorFont>
        <a:latin typeface="Roboto Ligh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68696</TotalTime>
  <Words>640</Words>
  <Application>Microsoft Macintosh PowerPoint</Application>
  <PresentationFormat>Widescreen</PresentationFormat>
  <Paragraphs>153</Paragraphs>
  <Slides>21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1" baseType="lpstr">
      <vt:lpstr>Calibri</vt:lpstr>
      <vt:lpstr>Calibri Light</vt:lpstr>
      <vt:lpstr>Candara</vt:lpstr>
      <vt:lpstr>Roboto</vt:lpstr>
      <vt:lpstr>Roboto Light</vt:lpstr>
      <vt:lpstr>Source Code Pro</vt:lpstr>
      <vt:lpstr>Ubuntu</vt:lpstr>
      <vt:lpstr>Wingdings</vt:lpstr>
      <vt:lpstr>Arial</vt:lpstr>
      <vt:lpstr>2_Office Theme</vt:lpstr>
      <vt:lpstr>VERT.X Overview</vt:lpstr>
      <vt:lpstr>What is VERT.X - vertx.io</vt:lpstr>
      <vt:lpstr>What is Reactive</vt:lpstr>
      <vt:lpstr>Why to Reactive - Problems</vt:lpstr>
      <vt:lpstr>Why to Reactive – The Solution</vt:lpstr>
      <vt:lpstr>VERT.X Highlight</vt:lpstr>
      <vt:lpstr>VERT.X Core Concepts</vt:lpstr>
      <vt:lpstr>The Famous Event Loop</vt:lpstr>
      <vt:lpstr>Architecture</vt:lpstr>
      <vt:lpstr>Architecture Highlight</vt:lpstr>
      <vt:lpstr>VERT.X Modules</vt:lpstr>
      <vt:lpstr>VERT.X Core</vt:lpstr>
      <vt:lpstr>VERT.X HTTP Server – hello world</vt:lpstr>
      <vt:lpstr>VERT.X EventBus</vt:lpstr>
      <vt:lpstr>EventBus Broadcasting Message – P/S</vt:lpstr>
      <vt:lpstr>EventBus Sending Message – P2P</vt:lpstr>
      <vt:lpstr>EventBus Consuming Message and Reply</vt:lpstr>
      <vt:lpstr>VERT.X Web</vt:lpstr>
      <vt:lpstr>VERT.X Web Hello World</vt:lpstr>
      <vt:lpstr>VERT.X Routing</vt:lpstr>
      <vt:lpstr>Thank You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clarkdistor</dc:creator>
  <cp:lastModifiedBy>Microsoft Office User</cp:lastModifiedBy>
  <cp:revision>965</cp:revision>
  <cp:lastPrinted>2016-09-23T16:54:40Z</cp:lastPrinted>
  <dcterms:created xsi:type="dcterms:W3CDTF">2016-05-02T18:47:56Z</dcterms:created>
  <dcterms:modified xsi:type="dcterms:W3CDTF">2016-11-21T16:57:21Z</dcterms:modified>
</cp:coreProperties>
</file>